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8" r:id="rId6"/>
    <p:sldId id="259" r:id="rId7"/>
    <p:sldId id="260" r:id="rId8"/>
    <p:sldId id="281" r:id="rId9"/>
    <p:sldId id="263" r:id="rId10"/>
    <p:sldId id="264" r:id="rId11"/>
    <p:sldId id="265" r:id="rId12"/>
    <p:sldId id="267" r:id="rId13"/>
    <p:sldId id="269" r:id="rId14"/>
    <p:sldId id="270" r:id="rId15"/>
    <p:sldId id="271" r:id="rId16"/>
    <p:sldId id="272" r:id="rId17"/>
    <p:sldId id="273" r:id="rId18"/>
    <p:sldId id="274" r:id="rId19"/>
    <p:sldId id="275" r:id="rId20"/>
    <p:sldId id="277" r:id="rId21"/>
    <p:sldId id="276" r:id="rId22"/>
    <p:sldId id="278" r:id="rId23"/>
    <p:sldId id="282"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C6A50-59EE-93EB-4B06-090A72C343EB}" v="2" dt="2024-02-05T20:09:14.027"/>
    <p1510:client id="{CAF9155E-862A-6880-7952-B1C36854CB04}" v="6" dt="2024-02-05T20:02:56.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7"/>
    <p:restoredTop sz="86803"/>
  </p:normalViewPr>
  <p:slideViewPr>
    <p:cSldViewPr snapToGrid="0">
      <p:cViewPr varScale="1">
        <p:scale>
          <a:sx n="110" d="100"/>
          <a:sy n="110"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8C5AF-2E18-4DDF-88DE-8CF068A74839}" type="datetimeFigureOut">
              <a:rPr lang="en-US" smtClean="0"/>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545E7-A7FD-43D3-9B50-EB4AC76711F6}" type="slidenum">
              <a:rPr lang="en-US" smtClean="0"/>
              <a:t>‹#›</a:t>
            </a:fld>
            <a:endParaRPr lang="en-US"/>
          </a:p>
        </p:txBody>
      </p:sp>
    </p:spTree>
    <p:extLst>
      <p:ext uri="{BB962C8B-B14F-4D97-AF65-F5344CB8AC3E}">
        <p14:creationId xmlns:p14="http://schemas.microsoft.com/office/powerpoint/2010/main" val="211436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1</a:t>
            </a:fld>
            <a:endParaRPr lang="en-US"/>
          </a:p>
        </p:txBody>
      </p:sp>
    </p:spTree>
    <p:extLst>
      <p:ext uri="{BB962C8B-B14F-4D97-AF65-F5344CB8AC3E}">
        <p14:creationId xmlns:p14="http://schemas.microsoft.com/office/powerpoint/2010/main" val="149606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10</a:t>
            </a:fld>
            <a:endParaRPr lang="en-US"/>
          </a:p>
        </p:txBody>
      </p:sp>
    </p:spTree>
    <p:extLst>
      <p:ext uri="{BB962C8B-B14F-4D97-AF65-F5344CB8AC3E}">
        <p14:creationId xmlns:p14="http://schemas.microsoft.com/office/powerpoint/2010/main" val="33575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Cottey</a:t>
            </a:r>
            <a:r>
              <a:rPr lang="en-US" sz="1200" b="0" i="0" kern="1200" dirty="0">
                <a:solidFill>
                  <a:schemeClr val="tx1"/>
                </a:solidFill>
                <a:effectLst/>
                <a:latin typeface="+mn-lt"/>
                <a:ea typeface="+mn-ea"/>
                <a:cs typeface="+mn-cs"/>
              </a:rPr>
              <a:t> College believes in providing a global education to every student.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Third-year students (more than 56 credits) and transfer students (</a:t>
            </a:r>
            <a:r>
              <a:rPr lang="en-US" b="0" i="0" dirty="0">
                <a:solidFill>
                  <a:srgbClr val="6F7780"/>
                </a:solidFill>
                <a:effectLst/>
                <a:highlight>
                  <a:srgbClr val="FFFFFF"/>
                </a:highlight>
                <a:latin typeface="ASAP"/>
              </a:rPr>
              <a:t>Completed at least two semesters at </a:t>
            </a:r>
            <a:r>
              <a:rPr lang="en-US" b="0" i="0" dirty="0" err="1">
                <a:solidFill>
                  <a:srgbClr val="6F7780"/>
                </a:solidFill>
                <a:effectLst/>
                <a:highlight>
                  <a:srgbClr val="FFFFFF"/>
                </a:highlight>
                <a:latin typeface="ASAP"/>
              </a:rPr>
              <a:t>Cottey</a:t>
            </a:r>
            <a:r>
              <a:rPr lang="en-US" b="0" i="0" dirty="0">
                <a:solidFill>
                  <a:srgbClr val="6F7780"/>
                </a:solidFill>
                <a:effectLst/>
                <a:highlight>
                  <a:srgbClr val="FFFFFF"/>
                </a:highlight>
                <a:latin typeface="ASAP"/>
              </a:rPr>
              <a:t> College as a full-time student by the end of the fall semester prior to the international experience</a:t>
            </a:r>
            <a:r>
              <a:rPr lang="en-US" sz="1200" b="0" i="0" kern="1200" dirty="0">
                <a:solidFill>
                  <a:schemeClr val="tx1"/>
                </a:solidFill>
                <a:effectLst/>
                <a:latin typeface="+mn-lt"/>
                <a:ea typeface="+mn-ea"/>
                <a:cs typeface="+mn-cs"/>
              </a:rPr>
              <a:t>) have the opportunity to visit a European city with classmates and faculty during the first week of spring break.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experience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an opportunity to learn about art, history, science, and culture.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There is no extra tuition fee</a:t>
            </a:r>
            <a:r>
              <a:rPr lang="en-US" sz="1200" b="0" i="0" kern="1200" baseline="0" dirty="0">
                <a:solidFill>
                  <a:schemeClr val="tx1"/>
                </a:solidFill>
                <a:effectLst/>
                <a:latin typeface="+mn-lt"/>
                <a:ea typeface="+mn-ea"/>
                <a:cs typeface="+mn-cs"/>
              </a:rPr>
              <a:t> for this experience</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Cottey</a:t>
            </a:r>
            <a:r>
              <a:rPr lang="en-US" sz="1200" b="0" i="0" kern="1200" dirty="0">
                <a:solidFill>
                  <a:schemeClr val="tx1"/>
                </a:solidFill>
                <a:effectLst/>
                <a:latin typeface="+mn-lt"/>
                <a:ea typeface="+mn-ea"/>
                <a:cs typeface="+mn-cs"/>
              </a:rPr>
              <a:t> College covers the cost of airfare and hotel for students.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Prior to departure,</a:t>
            </a:r>
            <a:r>
              <a:rPr lang="en-US" sz="1200" b="0" i="0" kern="1200" baseline="0" dirty="0">
                <a:solidFill>
                  <a:schemeClr val="tx1"/>
                </a:solidFill>
                <a:effectLst/>
                <a:latin typeface="+mn-lt"/>
                <a:ea typeface="+mn-ea"/>
                <a:cs typeface="+mn-cs"/>
              </a:rPr>
              <a:t> each student takes a class called “Step into the World” where they learn a variety of things about the destination including history, politics, and economics.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While in the country students participate in two elective “modules” to learn more about more focused topics such as art, architecture, cuisine, etc.</a:t>
            </a:r>
            <a:endParaRPr lang="en-US" dirty="0"/>
          </a:p>
        </p:txBody>
      </p:sp>
      <p:sp>
        <p:nvSpPr>
          <p:cNvPr id="4" name="Slide Number Placeholder 3"/>
          <p:cNvSpPr>
            <a:spLocks noGrp="1"/>
          </p:cNvSpPr>
          <p:nvPr>
            <p:ph type="sldNum" sz="quarter" idx="10"/>
          </p:nvPr>
        </p:nvSpPr>
        <p:spPr/>
        <p:txBody>
          <a:bodyPr/>
          <a:lstStyle/>
          <a:p>
            <a:fld id="{2B9545E7-A7FD-43D3-9B50-EB4AC76711F6}" type="slidenum">
              <a:rPr lang="en-US" smtClean="0"/>
              <a:t>11</a:t>
            </a:fld>
            <a:endParaRPr lang="en-US"/>
          </a:p>
        </p:txBody>
      </p:sp>
    </p:spTree>
    <p:extLst>
      <p:ext uri="{BB962C8B-B14F-4D97-AF65-F5344CB8AC3E}">
        <p14:creationId xmlns:p14="http://schemas.microsoft.com/office/powerpoint/2010/main" val="369100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12</a:t>
            </a:fld>
            <a:endParaRPr lang="en-US"/>
          </a:p>
        </p:txBody>
      </p:sp>
    </p:spTree>
    <p:extLst>
      <p:ext uri="{BB962C8B-B14F-4D97-AF65-F5344CB8AC3E}">
        <p14:creationId xmlns:p14="http://schemas.microsoft.com/office/powerpoint/2010/main" val="364776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College offers more than 25 student organizations on campus.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These organizations represent a diverse range of interests, including academic areas, cultural and recreational interests, social, religious, and volunteer activities.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Students can also create their own organization if they don't find one that fits their interests</a:t>
            </a:r>
            <a:r>
              <a:rPr lang="en-US" sz="1200" b="0" i="0" kern="1200" baseline="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baseline="0">
                <a:solidFill>
                  <a:schemeClr val="tx1"/>
                </a:solidFill>
                <a:effectLst/>
                <a:latin typeface="+mn-lt"/>
                <a:ea typeface="+mn-ea"/>
                <a:cs typeface="+mn-cs"/>
              </a:rPr>
              <a:t>Student organizations give students opportunities to exercise leadership and organization skills in a practical setting.</a:t>
            </a:r>
            <a:endParaRPr lang="en-US" sz="1200" b="0" i="0" kern="1200">
              <a:solidFill>
                <a:schemeClr val="tx1"/>
              </a:solidFill>
              <a:effectLst/>
              <a:latin typeface="+mn-lt"/>
              <a:ea typeface="+mn-ea"/>
              <a:cs typeface="+mn-cs"/>
            </a:endParaRPr>
          </a:p>
          <a:p>
            <a:br>
              <a:rPr lang="en-US"/>
            </a:br>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13</a:t>
            </a:fld>
            <a:endParaRPr lang="en-US"/>
          </a:p>
        </p:txBody>
      </p:sp>
    </p:spTree>
    <p:extLst>
      <p:ext uri="{BB962C8B-B14F-4D97-AF65-F5344CB8AC3E}">
        <p14:creationId xmlns:p14="http://schemas.microsoft.com/office/powerpoint/2010/main" val="45884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College has three residence halls that each house 100-150 students.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suites are apartment-style with a living room, large bathroom, and kitchenette.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Suites accommodate </a:t>
            </a:r>
            <a:r>
              <a:rPr lang="en-US"/>
              <a:t>8-14</a:t>
            </a:r>
            <a:r>
              <a:rPr lang="en-US" sz="1200" b="0" i="0" kern="1200">
                <a:solidFill>
                  <a:schemeClr val="tx1"/>
                </a:solidFill>
                <a:effectLst/>
                <a:latin typeface="+mn-lt"/>
                <a:ea typeface="+mn-ea"/>
                <a:cs typeface="+mn-cs"/>
              </a:rPr>
              <a:t> students and include single and double bedroom</a:t>
            </a:r>
            <a:r>
              <a:rPr lang="en-US" sz="1200" b="0" i="0" kern="1200" baseline="0">
                <a:solidFill>
                  <a:schemeClr val="tx1"/>
                </a:solidFill>
                <a:effectLst/>
                <a:latin typeface="+mn-lt"/>
                <a:ea typeface="+mn-ea"/>
                <a:cs typeface="+mn-cs"/>
              </a:rPr>
              <a:t> layouts.</a:t>
            </a:r>
            <a:endParaRPr lang="en-US" sz="1200" b="0" i="0" kern="1200">
              <a:solidFill>
                <a:schemeClr val="tx1"/>
              </a:solidFill>
              <a:effectLst/>
              <a:latin typeface="+mn-lt"/>
              <a:cs typeface="Calibri"/>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suite life allows for greater independence and privacy compared to traditional dorms.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Living in a suite encourages socializing and building a strong sense of community among residents.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Suites are furnished and have heat and air conditioning.</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Residents have access to laundry facilities, computer labs, and a lounge area in each residence hall.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Residence halls have resident assistants who offer support and help to build a welcoming environment for everyone.</a:t>
            </a:r>
          </a:p>
          <a:p>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14</a:t>
            </a:fld>
            <a:endParaRPr lang="en-US"/>
          </a:p>
        </p:txBody>
      </p:sp>
    </p:spTree>
    <p:extLst>
      <p:ext uri="{BB962C8B-B14F-4D97-AF65-F5344CB8AC3E}">
        <p14:creationId xmlns:p14="http://schemas.microsoft.com/office/powerpoint/2010/main" val="323823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Each</a:t>
            </a:r>
            <a:r>
              <a:rPr lang="en-US" sz="1200" b="0" i="0" kern="1200" baseline="0">
                <a:solidFill>
                  <a:schemeClr val="tx1"/>
                </a:solidFill>
                <a:effectLst/>
                <a:latin typeface="+mn-lt"/>
                <a:ea typeface="+mn-ea"/>
                <a:cs typeface="+mn-cs"/>
              </a:rPr>
              <a:t> week a variety of activities take place on campus to help inform, engage, and entertain students.</a:t>
            </a:r>
            <a:endParaRPr lang="en-US"/>
          </a:p>
          <a:p>
            <a:pPr marL="171450" indent="-171450">
              <a:buFont typeface="Arial" panose="020B0604020202020204" pitchFamily="34" charset="0"/>
              <a:buChar char="•"/>
            </a:pPr>
            <a:r>
              <a:rPr lang="en-US" sz="1200" b="0" i="0" kern="1200">
                <a:solidFill>
                  <a:schemeClr val="tx1"/>
                </a:solidFill>
                <a:effectLst/>
                <a:latin typeface="+mn-lt"/>
                <a:ea typeface="+mn-ea"/>
                <a:cs typeface="+mn-cs"/>
              </a:rPr>
              <a:t>Campus events and activities include cultural and social events, concerts, plays, guest lectures, and athletic</a:t>
            </a:r>
            <a:r>
              <a:rPr lang="en-US" sz="1200" b="0" i="0" kern="1200" baseline="0">
                <a:solidFill>
                  <a:schemeClr val="tx1"/>
                </a:solidFill>
                <a:effectLst/>
                <a:latin typeface="+mn-lt"/>
                <a:ea typeface="+mn-ea"/>
                <a:cs typeface="+mn-cs"/>
              </a:rPr>
              <a:t> events</a:t>
            </a:r>
            <a:r>
              <a:rPr lang="en-US" sz="1200" b="0" i="0" kern="120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err="1">
                <a:solidFill>
                  <a:schemeClr val="tx1"/>
                </a:solidFill>
                <a:effectLst/>
                <a:latin typeface="+mn-lt"/>
                <a:ea typeface="+mn-ea"/>
                <a:cs typeface="+mn-cs"/>
              </a:rPr>
              <a:t>Cottey</a:t>
            </a:r>
            <a:r>
              <a:rPr lang="en-US" sz="1200" b="0" i="0" kern="1200">
                <a:solidFill>
                  <a:schemeClr val="tx1"/>
                </a:solidFill>
                <a:effectLst/>
                <a:latin typeface="+mn-lt"/>
                <a:ea typeface="+mn-ea"/>
                <a:cs typeface="+mn-cs"/>
              </a:rPr>
              <a:t> has many fun and long-standing traditions that are also part of campus life. Singing, ducks, daisy’s, signing of the </a:t>
            </a:r>
            <a:r>
              <a:rPr lang="en-US" sz="1200" b="0" i="0" kern="1200" err="1">
                <a:solidFill>
                  <a:schemeClr val="tx1"/>
                </a:solidFill>
                <a:effectLst/>
                <a:latin typeface="+mn-lt"/>
                <a:ea typeface="+mn-ea"/>
                <a:cs typeface="+mn-cs"/>
              </a:rPr>
              <a:t>Cottey</a:t>
            </a:r>
            <a:r>
              <a:rPr lang="en-US" sz="1200" b="0" i="0" kern="1200">
                <a:solidFill>
                  <a:schemeClr val="tx1"/>
                </a:solidFill>
                <a:effectLst/>
                <a:latin typeface="+mn-lt"/>
                <a:ea typeface="+mn-ea"/>
                <a:cs typeface="+mn-cs"/>
              </a:rPr>
              <a:t> book, special events, and more all are part of the student experience at </a:t>
            </a:r>
            <a:r>
              <a:rPr lang="en-US" sz="1200" b="0" i="0" kern="1200" err="1">
                <a:solidFill>
                  <a:schemeClr val="tx1"/>
                </a:solidFill>
                <a:effectLst/>
                <a:latin typeface="+mn-lt"/>
                <a:ea typeface="+mn-ea"/>
                <a:cs typeface="+mn-cs"/>
              </a:rPr>
              <a:t>Cottey</a:t>
            </a:r>
            <a:r>
              <a:rPr lang="en-US" sz="1200" b="0" i="0" kern="120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College also</a:t>
            </a:r>
            <a:r>
              <a:rPr lang="en-US" sz="1200" b="0" i="0" kern="1200" baseline="0">
                <a:solidFill>
                  <a:schemeClr val="tx1"/>
                </a:solidFill>
                <a:effectLst/>
                <a:latin typeface="+mn-lt"/>
                <a:ea typeface="+mn-ea"/>
                <a:cs typeface="+mn-cs"/>
              </a:rPr>
              <a:t> provides road trips for students to Kansas City, St. Louis, and other regional locations in order to give the students a chance to get off campus.</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45E7-A7FD-43D3-9B50-EB4AC76711F6}" type="slidenum">
              <a:rPr lang="en-US" smtClean="0"/>
              <a:t>15</a:t>
            </a:fld>
            <a:endParaRPr lang="en-US"/>
          </a:p>
        </p:txBody>
      </p:sp>
    </p:spTree>
    <p:extLst>
      <p:ext uri="{BB962C8B-B14F-4D97-AF65-F5344CB8AC3E}">
        <p14:creationId xmlns:p14="http://schemas.microsoft.com/office/powerpoint/2010/main" val="392356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16</a:t>
            </a:fld>
            <a:endParaRPr lang="en-US"/>
          </a:p>
        </p:txBody>
      </p:sp>
    </p:spTree>
    <p:extLst>
      <p:ext uri="{BB962C8B-B14F-4D97-AF65-F5344CB8AC3E}">
        <p14:creationId xmlns:p14="http://schemas.microsoft.com/office/powerpoint/2010/main" val="75997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has a strong tradition of women's leadership, with many alumnae going on to become successful professionals, entrepreneurs, and community leaders.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college encourages women to speak up and advocate for themselves and others, providing opportunities for public speaking, debate, and other forms of communication.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Cottey's curriculum and programs focus on promoting women's empowerment and social justice, helping women to find their voices as agents of change in their communities and beyond.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The Serenbetz Institute for Women’s Leadership, Social Responsibility, and Global Awareness was established in the fall of 2010 to support Cottey College’s mission to educate women so they may realize their full potential as “learners, leaders, and citizens.” It issues grant</a:t>
            </a:r>
            <a:r>
              <a:rPr lang="en-US" sz="1200" baseline="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awards to students and faculty to enhance learning and provide leadership programming.</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17</a:t>
            </a:fld>
            <a:endParaRPr lang="en-US"/>
          </a:p>
        </p:txBody>
      </p:sp>
    </p:spTree>
    <p:extLst>
      <p:ext uri="{BB962C8B-B14F-4D97-AF65-F5344CB8AC3E}">
        <p14:creationId xmlns:p14="http://schemas.microsoft.com/office/powerpoint/2010/main" val="305305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Internships</a:t>
            </a:r>
            <a:r>
              <a:rPr lang="en-US" sz="1200" baseline="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are a great way for Cottey students to gain experience in a field of interest and build their professional network.</a:t>
            </a:r>
            <a:endPar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Cottey’s</a:t>
            </a: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Career Services Center has developed an annual workshop that includes a </a:t>
            </a:r>
            <a:r>
              <a:rPr lang="en-US" sz="1200" b="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mock interview </a:t>
            </a: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process for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Career Services personnel arrange a panel of industry-specific professionals for each student’s mock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After the interview, each panel member writes a review of the students’ interviews, giving detailed feedback.</a:t>
            </a:r>
          </a:p>
          <a:p>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18</a:t>
            </a:fld>
            <a:endParaRPr lang="en-US"/>
          </a:p>
        </p:txBody>
      </p:sp>
    </p:spTree>
    <p:extLst>
      <p:ext uri="{BB962C8B-B14F-4D97-AF65-F5344CB8AC3E}">
        <p14:creationId xmlns:p14="http://schemas.microsoft.com/office/powerpoint/2010/main" val="2329906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19</a:t>
            </a:fld>
            <a:endParaRPr lang="en-US"/>
          </a:p>
        </p:txBody>
      </p:sp>
    </p:spTree>
    <p:extLst>
      <p:ext uri="{BB962C8B-B14F-4D97-AF65-F5344CB8AC3E}">
        <p14:creationId xmlns:p14="http://schemas.microsoft.com/office/powerpoint/2010/main" val="286504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2</a:t>
            </a:fld>
            <a:endParaRPr lang="en-US"/>
          </a:p>
        </p:txBody>
      </p:sp>
    </p:spTree>
    <p:extLst>
      <p:ext uri="{BB962C8B-B14F-4D97-AF65-F5344CB8AC3E}">
        <p14:creationId xmlns:p14="http://schemas.microsoft.com/office/powerpoint/2010/main" val="200600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a:solidFill>
                  <a:schemeClr val="tx1"/>
                </a:solidFill>
                <a:effectLst/>
                <a:latin typeface="+mn-lt"/>
                <a:ea typeface="+mn-ea"/>
                <a:cs typeface="+mn-cs"/>
              </a:rPr>
              <a:t>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"Education is the passport to the future, for tomorrow belongs to those who prepare for it today." - Malala Yousafzai</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Do you or someone in your sphere of influence have a student in high school?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Talk about Cottey with your friends, family, and colleagues who have daughters, granddaughters, or nieces who are looking for a college that will empower them to succeed. Your recommendation could make a big difference in their life!</a:t>
            </a:r>
          </a:p>
          <a:p>
            <a:endParaRPr lang="en-US" sz="1200" b="0" i="0" kern="1200">
              <a:solidFill>
                <a:schemeClr val="tx1"/>
              </a:solidFill>
              <a:effectLst/>
              <a:latin typeface="+mn-lt"/>
              <a:ea typeface="+mn-ea"/>
              <a:cs typeface="+mn-cs"/>
            </a:endParaRPr>
          </a:p>
          <a:p>
            <a:pPr marL="0" indent="0">
              <a:buFont typeface="Arial" panose="020B0604020202020204" pitchFamily="34" charset="0"/>
              <a:buNone/>
            </a:pPr>
            <a:r>
              <a:rPr lang="en-US" sz="1200" b="0" i="0" kern="1200">
                <a:solidFill>
                  <a:schemeClr val="tx1"/>
                </a:solidFill>
                <a:effectLst/>
                <a:latin typeface="+mn-lt"/>
                <a:ea typeface="+mn-ea"/>
                <a:cs typeface="+mn-cs"/>
              </a:rPr>
              <a:t>Supporting Students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support-a-student/suite program is coordinated by the individual state/district/provincial (S/P/D) Cottey committees. All questions regarding these programs should be addressed to the state Cottey chairmen or advisors.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a:t>
            </a:r>
            <a:r>
              <a:rPr lang="en-US" sz="1200" b="0" i="0" kern="1200" baseline="0">
                <a:solidFill>
                  <a:schemeClr val="tx1"/>
                </a:solidFill>
                <a:effectLst/>
                <a:latin typeface="+mn-lt"/>
                <a:ea typeface="+mn-ea"/>
                <a:cs typeface="+mn-cs"/>
              </a:rPr>
              <a:t> Cash is an internal gift certificate that students can use in Chellie Club, Raney Dining Room, for shuttle reservations, event tickets, or the Spirit Shop. Orders may be made online. </a:t>
            </a:r>
          </a:p>
          <a:p>
            <a:pPr marL="171450" indent="-171450" fontAlgn="base">
              <a:buFont typeface="Arial" panose="020B0604020202020204" pitchFamily="34" charset="0"/>
              <a:buChar char="•"/>
            </a:pPr>
            <a:r>
              <a:rPr lang="en-US" sz="1200" b="0" i="0" kern="1200">
                <a:solidFill>
                  <a:schemeClr val="tx1"/>
                </a:solidFill>
                <a:effectLst/>
                <a:latin typeface="+mn-lt"/>
                <a:ea typeface="+mn-ea"/>
                <a:cs typeface="+mn-cs"/>
              </a:rPr>
              <a:t>A Finals Week Care Package is an opportunity to show support for a student or suite members with all proceeds supporting the Nancy Denman Student Life Scholarship.</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For a $25 purchase, care packages are assembled in a reusable Cottey tote bag loaded with snacks! Two pieces of fruit, nuts, candy, breakfast bars, a full-size candy bar, cheese and crackers, gum, chips, and of course, chocolate, along with other goodies to keep a student fueled for studying!</a:t>
            </a:r>
          </a:p>
          <a:p>
            <a:pPr marL="171450" indent="-171450" fontAlgn="base">
              <a:buFont typeface="Arial" panose="020B0604020202020204" pitchFamily="34" charset="0"/>
              <a:buChar char="•"/>
            </a:pPr>
            <a:r>
              <a:rPr lang="en-US" sz="1200" b="0" i="0" kern="1200">
                <a:solidFill>
                  <a:schemeClr val="tx1"/>
                </a:solidFill>
                <a:effectLst/>
                <a:latin typeface="+mn-lt"/>
                <a:ea typeface="+mn-ea"/>
                <a:cs typeface="+mn-cs"/>
              </a:rPr>
              <a:t>For $20, P.E.O.</a:t>
            </a:r>
            <a:r>
              <a:rPr lang="en-US" sz="1200" b="0" i="0" kern="1200" baseline="0">
                <a:solidFill>
                  <a:schemeClr val="tx1"/>
                </a:solidFill>
                <a:effectLst/>
                <a:latin typeface="+mn-lt"/>
                <a:ea typeface="+mn-ea"/>
                <a:cs typeface="+mn-cs"/>
              </a:rPr>
              <a:t> members</a:t>
            </a:r>
            <a:r>
              <a:rPr lang="en-US" sz="1200" b="0" i="0" kern="1200">
                <a:solidFill>
                  <a:schemeClr val="tx1"/>
                </a:solidFill>
                <a:effectLst/>
                <a:latin typeface="+mn-lt"/>
                <a:ea typeface="+mn-ea"/>
                <a:cs typeface="+mn-cs"/>
              </a:rPr>
              <a:t> can choose either a frosted 9×13 rectangular cake or an angel food cake to be delivered to a student’s residence hall on or near her birthday or other special occasion. Members of P.E.O. Chapter DW in Nevada, Missouri,</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will bake a cake and deliver it to the student.</a:t>
            </a:r>
          </a:p>
          <a:p>
            <a:endParaRPr lang="en-US" sz="1200" b="0" i="0" kern="1200" baseline="0">
              <a:solidFill>
                <a:schemeClr val="tx1"/>
              </a:solidFill>
              <a:effectLst/>
              <a:latin typeface="+mn-lt"/>
              <a:ea typeface="+mn-ea"/>
              <a:cs typeface="+mn-cs"/>
            </a:endParaRPr>
          </a:p>
          <a:p>
            <a:r>
              <a:rPr lang="en-US"/>
              <a:t>Visiting Cottey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You’re always invited to come</a:t>
            </a:r>
            <a:r>
              <a:rPr lang="en-US" sz="1200" b="0" i="0" kern="1200" baseline="0">
                <a:solidFill>
                  <a:schemeClr val="tx1"/>
                </a:solidFill>
                <a:effectLst/>
                <a:latin typeface="+mn-lt"/>
                <a:ea typeface="+mn-ea"/>
                <a:cs typeface="+mn-cs"/>
              </a:rPr>
              <a:t> and gain a </a:t>
            </a:r>
            <a:r>
              <a:rPr lang="en-US" sz="1200" b="0" i="0" kern="1200">
                <a:solidFill>
                  <a:schemeClr val="tx1"/>
                </a:solidFill>
                <a:effectLst/>
                <a:latin typeface="+mn-lt"/>
                <a:ea typeface="+mn-ea"/>
                <a:cs typeface="+mn-cs"/>
              </a:rPr>
              <a:t>deeper understanding and appreciation for the history, mission, and values of Cottey College.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See firsthand the impact of P.E.O. International's support and contributions to the education and empowerment of young women.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Connect with current students, faculty, and staff and learn about their experiences and perspectives.</a:t>
            </a:r>
          </a:p>
          <a:p>
            <a:pPr marL="171450" indent="-171450">
              <a:buFont typeface="Arial" panose="020B0604020202020204" pitchFamily="34" charset="0"/>
              <a:buChar char="•"/>
            </a:pPr>
            <a:r>
              <a:rPr lang="en-US"/>
              <a:t>P.E.O.</a:t>
            </a:r>
            <a:r>
              <a:rPr lang="en-US" baseline="0"/>
              <a:t> Visit Day is a one day event generally on a Saturday in October. Last year over 50 P.E.O. members came to campus to interact with students and learn about Cottey.</a:t>
            </a:r>
          </a:p>
          <a:p>
            <a:pPr marL="171450" indent="-171450">
              <a:buFont typeface="Arial" panose="020B0604020202020204" pitchFamily="34" charset="0"/>
              <a:buChar char="•"/>
            </a:pPr>
            <a:r>
              <a:rPr lang="en-US" baseline="0"/>
              <a:t>Vacation College </a:t>
            </a:r>
            <a:r>
              <a:rPr lang="en-US" sz="1200" b="0" i="0" kern="1200">
                <a:solidFill>
                  <a:schemeClr val="tx1"/>
                </a:solidFill>
                <a:effectLst/>
                <a:latin typeface="+mn-lt"/>
                <a:ea typeface="+mn-ea"/>
                <a:cs typeface="+mn-cs"/>
              </a:rPr>
              <a:t>is a unique program that allows adults to experience college life at Cottey College for one week during the summer.</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program offers a variety of classes and workshops taught by Cottey faculty, ranging from art and literature to science and technology.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Private Tours are available</a:t>
            </a:r>
            <a:r>
              <a:rPr lang="en-US" sz="1200" b="0" i="0" kern="1200" baseline="0">
                <a:solidFill>
                  <a:schemeClr val="tx1"/>
                </a:solidFill>
                <a:effectLst/>
                <a:latin typeface="+mn-lt"/>
                <a:ea typeface="+mn-ea"/>
                <a:cs typeface="+mn-cs"/>
              </a:rPr>
              <a:t> and can be booked online or by calling Cottey.</a:t>
            </a:r>
          </a:p>
          <a:p>
            <a:pPr marL="171450" indent="-171450">
              <a:buFont typeface="Arial" panose="020B0604020202020204" pitchFamily="34" charset="0"/>
              <a:buChar char="•"/>
            </a:pPr>
            <a:endParaRPr lang="en-US" sz="1200" b="0" i="0" kern="1200" baseline="0">
              <a:solidFill>
                <a:schemeClr val="tx1"/>
              </a:solidFill>
              <a:effectLst/>
              <a:latin typeface="+mn-lt"/>
              <a:ea typeface="+mn-ea"/>
              <a:cs typeface="+mn-cs"/>
            </a:endParaRPr>
          </a:p>
          <a:p>
            <a:pPr marL="0" indent="0">
              <a:buFont typeface="Arial" panose="020B0604020202020204" pitchFamily="34" charset="0"/>
              <a:buNone/>
            </a:pPr>
            <a:r>
              <a:rPr lang="en-US" sz="1200" b="0" i="0" kern="1200" baseline="0">
                <a:solidFill>
                  <a:schemeClr val="tx1"/>
                </a:solidFill>
                <a:effectLst/>
                <a:latin typeface="+mn-lt"/>
                <a:ea typeface="+mn-ea"/>
                <a:cs typeface="+mn-cs"/>
              </a:rPr>
              <a:t>Resources, Information, and More is available on the Cottey website. www.Cottey.edu/PEO</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20</a:t>
            </a:fld>
            <a:endParaRPr lang="en-US"/>
          </a:p>
        </p:txBody>
      </p:sp>
    </p:spTree>
    <p:extLst>
      <p:ext uri="{BB962C8B-B14F-4D97-AF65-F5344CB8AC3E}">
        <p14:creationId xmlns:p14="http://schemas.microsoft.com/office/powerpoint/2010/main" val="139269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21</a:t>
            </a:fld>
            <a:endParaRPr lang="en-US"/>
          </a:p>
        </p:txBody>
      </p:sp>
    </p:spTree>
    <p:extLst>
      <p:ext uri="{BB962C8B-B14F-4D97-AF65-F5344CB8AC3E}">
        <p14:creationId xmlns:p14="http://schemas.microsoft.com/office/powerpoint/2010/main" val="54678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Virginia</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Alice grew up in a time and place where educational opportunities for young women were limited, but she did not let that stop her from pursuing her passion for learning and teaching.</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Despite limited resources and support, Virginia Alice became a voracious reader and developed a deep commitment to the idea that women should have the same access to education as men.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Her determination to start a college was inspired by Mary Lyon, founder of Mount Holyoke College.</a:t>
            </a:r>
          </a:p>
          <a:p>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With $3,000 in savings and a strong determination to start a college for women, Virginia contacted Methodist ministers all over Missouri looking for partners.</a:t>
            </a:r>
            <a:r>
              <a:rPr lang="en-US" sz="1200" b="0" i="0" kern="1200" baseline="0">
                <a:solidFill>
                  <a:schemeClr val="tx1"/>
                </a:solidFill>
                <a:effectLst/>
                <a:latin typeface="+mn-lt"/>
                <a:ea typeface="+mn-ea"/>
                <a:cs typeface="+mn-cs"/>
              </a:rPr>
              <a:t> $3,000 in 1884 would be worth over $90,000 in 2023.</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Reverend McClure and Mr. Harry C. Moore of Nevada, MO responded to the proposal and saw a college as an opportunity for their town.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partnership resulted in the founding of what is now Cottey College.</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Virginia Alice’s legacy lives on at Cottey College, where she founded the school and built the original schoolhouse that still stands at the center of Main Hall.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In 1927, she gifted the school to the P.E.O. Sisterhood, seeing it as the appropriate shepherd to take the college forward.</a:t>
            </a:r>
          </a:p>
          <a:p>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3</a:t>
            </a:fld>
            <a:endParaRPr lang="en-US"/>
          </a:p>
        </p:txBody>
      </p:sp>
    </p:spTree>
    <p:extLst>
      <p:ext uri="{BB962C8B-B14F-4D97-AF65-F5344CB8AC3E}">
        <p14:creationId xmlns:p14="http://schemas.microsoft.com/office/powerpoint/2010/main" val="97455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4</a:t>
            </a:fld>
            <a:endParaRPr lang="en-US"/>
          </a:p>
        </p:txBody>
      </p:sp>
    </p:spTree>
    <p:extLst>
      <p:ext uri="{BB962C8B-B14F-4D97-AF65-F5344CB8AC3E}">
        <p14:creationId xmlns:p14="http://schemas.microsoft.com/office/powerpoint/2010/main" val="93563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Today Cottey</a:t>
            </a:r>
            <a:r>
              <a:rPr lang="en-US" baseline="0"/>
              <a:t> is a nationally ranked independent, liberal arts and sciences college for women.</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baseline="0"/>
              <a:t>Students come from across the country and from around the world to Nevada to attend Cottey.</a:t>
            </a:r>
          </a:p>
          <a:p>
            <a:pPr marL="171450" indent="-171450">
              <a:buFont typeface="Arial" panose="020B0604020202020204" pitchFamily="34" charset="0"/>
              <a:buChar char="•"/>
            </a:pPr>
            <a:r>
              <a:rPr lang="en-US" baseline="0"/>
              <a:t>With a student/faculty ratio of 7:1 students receive truly personalized instruction and education.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College has a strong athletic program that includes volleyball, basketball, cross country, track and field, flag football, esports, golf, and softball.</a:t>
            </a:r>
            <a:r>
              <a:rPr lang="en-US"/>
              <a:t> In 2024 Cottey will add competitive Cheerleading, Dance, and Bowling.</a:t>
            </a:r>
            <a:endParaRPr lang="en-US" sz="1200" b="0" i="0" kern="1200">
              <a:solidFill>
                <a:schemeClr val="tx1"/>
              </a:solidFill>
              <a:effectLst/>
              <a:latin typeface="+mn-lt"/>
              <a:cs typeface="Calibri"/>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athletic teams at Cottey are members of the National Association of Intercollegiate Athletics (NAIA) and the American Midwest Conference (AMC).</a:t>
            </a:r>
            <a:endParaRPr lang="en-US" baseline="0"/>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College was ranked </a:t>
            </a:r>
            <a:r>
              <a:rPr lang="en-US"/>
              <a:t>for the 7th consecutive year as a Top 10</a:t>
            </a:r>
            <a:r>
              <a:rPr lang="en-US" sz="1200" b="0" i="0" kern="1200">
                <a:solidFill>
                  <a:schemeClr val="tx1"/>
                </a:solidFill>
                <a:effectLst/>
                <a:latin typeface="+mn-lt"/>
                <a:ea typeface="+mn-ea"/>
                <a:cs typeface="+mn-cs"/>
              </a:rPr>
              <a:t> Best Regional Colleges in Midwest by U.S. News &amp; World Report</a:t>
            </a:r>
            <a:r>
              <a:rPr lang="en-US"/>
              <a:t>.</a:t>
            </a:r>
            <a:endParaRPr lang="en-US">
              <a:cs typeface="Calibri"/>
            </a:endParaRPr>
          </a:p>
        </p:txBody>
      </p:sp>
      <p:sp>
        <p:nvSpPr>
          <p:cNvPr id="4" name="Slide Number Placeholder 3"/>
          <p:cNvSpPr>
            <a:spLocks noGrp="1"/>
          </p:cNvSpPr>
          <p:nvPr>
            <p:ph type="sldNum" sz="quarter" idx="10"/>
          </p:nvPr>
        </p:nvSpPr>
        <p:spPr/>
        <p:txBody>
          <a:bodyPr/>
          <a:lstStyle/>
          <a:p>
            <a:fld id="{2B9545E7-A7FD-43D3-9B50-EB4AC76711F6}" type="slidenum">
              <a:rPr lang="en-US" smtClean="0"/>
              <a:t>5</a:t>
            </a:fld>
            <a:endParaRPr lang="en-US"/>
          </a:p>
        </p:txBody>
      </p:sp>
    </p:spTree>
    <p:extLst>
      <p:ext uri="{BB962C8B-B14F-4D97-AF65-F5344CB8AC3E}">
        <p14:creationId xmlns:p14="http://schemas.microsoft.com/office/powerpoint/2010/main" val="42336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6</a:t>
            </a:fld>
            <a:endParaRPr lang="en-US"/>
          </a:p>
        </p:txBody>
      </p:sp>
    </p:spTree>
    <p:extLst>
      <p:ext uri="{BB962C8B-B14F-4D97-AF65-F5344CB8AC3E}">
        <p14:creationId xmlns:p14="http://schemas.microsoft.com/office/powerpoint/2010/main" val="3170907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College is committed to making education affordable and accessible to all students.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College offers generous financial aid packages to students, including need-based scholarships</a:t>
            </a:r>
            <a:r>
              <a:rPr lang="en-US" sz="1200" b="0" i="0" kern="1200" baseline="0">
                <a:solidFill>
                  <a:schemeClr val="tx1"/>
                </a:solidFill>
                <a:effectLst/>
                <a:latin typeface="+mn-lt"/>
                <a:ea typeface="+mn-ea"/>
                <a:cs typeface="+mn-cs"/>
              </a:rPr>
              <a:t> and</a:t>
            </a:r>
            <a:r>
              <a:rPr lang="en-US" sz="1200" b="0" i="0" kern="1200">
                <a:solidFill>
                  <a:schemeClr val="tx1"/>
                </a:solidFill>
                <a:effectLst/>
                <a:latin typeface="+mn-lt"/>
                <a:ea typeface="+mn-ea"/>
                <a:cs typeface="+mn-cs"/>
              </a:rPr>
              <a:t> merit-based scholarships.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Cottey's tuition and fees are significantly lower than the national average for private colleges and universities.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offers a variety of payment plans to help students and families manage the cost of attendance.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College also has a student employment program, which provides opportunities for students to earn money to help pay for their education.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 is committed to helping students graduate with as little debt as possible, and the College has a low average student loan debt compared to other private colleges and universities.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7</a:t>
            </a:fld>
            <a:endParaRPr lang="en-US"/>
          </a:p>
        </p:txBody>
      </p:sp>
    </p:spTree>
    <p:extLst>
      <p:ext uri="{BB962C8B-B14F-4D97-AF65-F5344CB8AC3E}">
        <p14:creationId xmlns:p14="http://schemas.microsoft.com/office/powerpoint/2010/main" val="10995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9545E7-A7FD-43D3-9B50-EB4AC76711F6}" type="slidenum">
              <a:rPr lang="en-US" smtClean="0"/>
              <a:t>8</a:t>
            </a:fld>
            <a:endParaRPr lang="en-US"/>
          </a:p>
        </p:txBody>
      </p:sp>
    </p:spTree>
    <p:extLst>
      <p:ext uri="{BB962C8B-B14F-4D97-AF65-F5344CB8AC3E}">
        <p14:creationId xmlns:p14="http://schemas.microsoft.com/office/powerpoint/2010/main" val="202188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Cottey's academic offerings are designed to emphasize high academic standards with unique opportunities for personal growth through residential, cultural, and intellectual experiences.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faculty at Cottey College is made up of experienced educators who are passionate about teaching and mentoring young women to become leaders in their respective fields. In 2021, the Chronicle of Higher Education</a:t>
            </a:r>
            <a:r>
              <a:rPr lang="en-US" sz="1200" b="0" i="0" kern="1200" baseline="0">
                <a:solidFill>
                  <a:schemeClr val="tx1"/>
                </a:solidFill>
                <a:effectLst/>
                <a:latin typeface="+mn-lt"/>
                <a:ea typeface="+mn-ea"/>
                <a:cs typeface="+mn-cs"/>
              </a:rPr>
              <a:t> listed Cottey as the #1 private college in the U.S. for student to tenured faculty ratio. Meaning there were more faculty with the highest degree in their field per student at Cottey than any other college or university.</a:t>
            </a: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college is accredited by the Higher Learning Commission (HLC) and has received recognition from various organizations for its academic excellence and commitment to student success.</a:t>
            </a:r>
            <a:endParaRPr lang="en-US"/>
          </a:p>
        </p:txBody>
      </p:sp>
      <p:sp>
        <p:nvSpPr>
          <p:cNvPr id="4" name="Slide Number Placeholder 3"/>
          <p:cNvSpPr>
            <a:spLocks noGrp="1"/>
          </p:cNvSpPr>
          <p:nvPr>
            <p:ph type="sldNum" sz="quarter" idx="10"/>
          </p:nvPr>
        </p:nvSpPr>
        <p:spPr/>
        <p:txBody>
          <a:bodyPr/>
          <a:lstStyle/>
          <a:p>
            <a:fld id="{2B9545E7-A7FD-43D3-9B50-EB4AC76711F6}" type="slidenum">
              <a:rPr lang="en-US" smtClean="0"/>
              <a:t>9</a:t>
            </a:fld>
            <a:endParaRPr lang="en-US"/>
          </a:p>
        </p:txBody>
      </p:sp>
    </p:spTree>
    <p:extLst>
      <p:ext uri="{BB962C8B-B14F-4D97-AF65-F5344CB8AC3E}">
        <p14:creationId xmlns:p14="http://schemas.microsoft.com/office/powerpoint/2010/main" val="82710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7E0E-D389-155D-204F-0BCE4559E0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23FC1-B544-E225-394D-5EB414E80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A1A192-7C6A-04F1-B39D-7C5D81B53DB3}"/>
              </a:ext>
            </a:extLst>
          </p:cNvPr>
          <p:cNvSpPr>
            <a:spLocks noGrp="1"/>
          </p:cNvSpPr>
          <p:nvPr>
            <p:ph type="dt" sz="half" idx="10"/>
          </p:nvPr>
        </p:nvSpPr>
        <p:spPr/>
        <p:txBody>
          <a:bodyPr/>
          <a:lstStyle/>
          <a:p>
            <a:fld id="{48C5705F-1B37-4749-AA51-BE28586165C4}" type="datetime1">
              <a:rPr lang="en-US" smtClean="0"/>
              <a:t>4/25/24</a:t>
            </a:fld>
            <a:endParaRPr lang="en-US"/>
          </a:p>
        </p:txBody>
      </p:sp>
      <p:sp>
        <p:nvSpPr>
          <p:cNvPr id="5" name="Footer Placeholder 4">
            <a:extLst>
              <a:ext uri="{FF2B5EF4-FFF2-40B4-BE49-F238E27FC236}">
                <a16:creationId xmlns:a16="http://schemas.microsoft.com/office/drawing/2014/main" id="{E4AE9227-A361-7471-2DF2-B2214F2FF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93158-55C6-03F0-0605-A205F5929609}"/>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0151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BD8A-F869-C5EE-843C-F5C527A7E8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1DCC72-C2A7-66EC-E627-72D8668AFE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8678B-3B07-C90F-7DAA-9BCC0ED18F7C}"/>
              </a:ext>
            </a:extLst>
          </p:cNvPr>
          <p:cNvSpPr>
            <a:spLocks noGrp="1"/>
          </p:cNvSpPr>
          <p:nvPr>
            <p:ph type="dt" sz="half" idx="10"/>
          </p:nvPr>
        </p:nvSpPr>
        <p:spPr/>
        <p:txBody>
          <a:bodyPr/>
          <a:lstStyle/>
          <a:p>
            <a:fld id="{3A9EADE7-B2EF-594E-9377-59C4A65D53B0}" type="datetime1">
              <a:rPr lang="en-US" smtClean="0"/>
              <a:t>4/25/24</a:t>
            </a:fld>
            <a:endParaRPr lang="en-US"/>
          </a:p>
        </p:txBody>
      </p:sp>
      <p:sp>
        <p:nvSpPr>
          <p:cNvPr id="5" name="Footer Placeholder 4">
            <a:extLst>
              <a:ext uri="{FF2B5EF4-FFF2-40B4-BE49-F238E27FC236}">
                <a16:creationId xmlns:a16="http://schemas.microsoft.com/office/drawing/2014/main" id="{995CEDF8-551F-9B11-2899-3B5F56446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92005-1F64-FD1F-EFA7-FA0D25051CB1}"/>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11051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439589-FC38-70DF-7204-F52FFCBBE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FD2AB-AADD-1AB2-9CE1-283CB1B7E4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06440-6586-FC47-C00C-55AFC5BAB59B}"/>
              </a:ext>
            </a:extLst>
          </p:cNvPr>
          <p:cNvSpPr>
            <a:spLocks noGrp="1"/>
          </p:cNvSpPr>
          <p:nvPr>
            <p:ph type="dt" sz="half" idx="10"/>
          </p:nvPr>
        </p:nvSpPr>
        <p:spPr/>
        <p:txBody>
          <a:bodyPr/>
          <a:lstStyle/>
          <a:p>
            <a:fld id="{9BABCE4B-1116-6F45-BF39-38F64A9BF8EF}" type="datetime1">
              <a:rPr lang="en-US" smtClean="0"/>
              <a:t>4/25/24</a:t>
            </a:fld>
            <a:endParaRPr lang="en-US"/>
          </a:p>
        </p:txBody>
      </p:sp>
      <p:sp>
        <p:nvSpPr>
          <p:cNvPr id="5" name="Footer Placeholder 4">
            <a:extLst>
              <a:ext uri="{FF2B5EF4-FFF2-40B4-BE49-F238E27FC236}">
                <a16:creationId xmlns:a16="http://schemas.microsoft.com/office/drawing/2014/main" id="{612768F3-5262-BF38-4A75-246852DB7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61E96-0175-A23F-7078-932F854C7495}"/>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953114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BE90-0168-7C27-F358-7D76DDACF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FE49A-3B7D-E674-9011-50FE3EB8F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BC1CA-1A36-3FC2-4EB0-D04EFF47781D}"/>
              </a:ext>
            </a:extLst>
          </p:cNvPr>
          <p:cNvSpPr>
            <a:spLocks noGrp="1"/>
          </p:cNvSpPr>
          <p:nvPr>
            <p:ph type="dt" sz="half" idx="10"/>
          </p:nvPr>
        </p:nvSpPr>
        <p:spPr/>
        <p:txBody>
          <a:bodyPr/>
          <a:lstStyle/>
          <a:p>
            <a:fld id="{794E05B2-A388-8F49-A2C3-38B97CE69C32}" type="datetime1">
              <a:rPr lang="en-US" smtClean="0"/>
              <a:t>4/25/24</a:t>
            </a:fld>
            <a:endParaRPr lang="en-US"/>
          </a:p>
        </p:txBody>
      </p:sp>
      <p:sp>
        <p:nvSpPr>
          <p:cNvPr id="5" name="Footer Placeholder 4">
            <a:extLst>
              <a:ext uri="{FF2B5EF4-FFF2-40B4-BE49-F238E27FC236}">
                <a16:creationId xmlns:a16="http://schemas.microsoft.com/office/drawing/2014/main" id="{7ED18F55-8FB9-A959-1F3E-BA6DB16AA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FAD1D-B72C-5439-B31E-E039513CE559}"/>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97478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6DDE-ED5D-4562-C69A-05CA1BFE9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2D5EDE-2406-340A-2FF1-D79D9735A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ECF5E3-ECE3-D6AE-B721-1FE3B729088F}"/>
              </a:ext>
            </a:extLst>
          </p:cNvPr>
          <p:cNvSpPr>
            <a:spLocks noGrp="1"/>
          </p:cNvSpPr>
          <p:nvPr>
            <p:ph type="dt" sz="half" idx="10"/>
          </p:nvPr>
        </p:nvSpPr>
        <p:spPr/>
        <p:txBody>
          <a:bodyPr/>
          <a:lstStyle/>
          <a:p>
            <a:fld id="{6DC0817F-A4F1-BC49-BFD6-7041D2BDE68C}" type="datetime1">
              <a:rPr lang="en-US" smtClean="0"/>
              <a:t>4/25/24</a:t>
            </a:fld>
            <a:endParaRPr lang="en-US"/>
          </a:p>
        </p:txBody>
      </p:sp>
      <p:sp>
        <p:nvSpPr>
          <p:cNvPr id="5" name="Footer Placeholder 4">
            <a:extLst>
              <a:ext uri="{FF2B5EF4-FFF2-40B4-BE49-F238E27FC236}">
                <a16:creationId xmlns:a16="http://schemas.microsoft.com/office/drawing/2014/main" id="{C4D3426D-FB6B-5AC5-D18F-9BA4B52A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8ED17-D0F7-8773-4854-11364E82614E}"/>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284347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AD02-9937-0AC2-8A11-6AFC6C94A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57E02-3CF9-0C05-1B80-8FF0CB3A4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5B2EC-20FD-8631-04E1-66B078CCB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BCDF1-D7DE-699A-03E9-C3C1A3577BBF}"/>
              </a:ext>
            </a:extLst>
          </p:cNvPr>
          <p:cNvSpPr>
            <a:spLocks noGrp="1"/>
          </p:cNvSpPr>
          <p:nvPr>
            <p:ph type="dt" sz="half" idx="10"/>
          </p:nvPr>
        </p:nvSpPr>
        <p:spPr/>
        <p:txBody>
          <a:bodyPr/>
          <a:lstStyle/>
          <a:p>
            <a:fld id="{F47C7D15-4752-3545-A98D-A6F6DEBCAC24}" type="datetime1">
              <a:rPr lang="en-US" smtClean="0"/>
              <a:t>4/25/24</a:t>
            </a:fld>
            <a:endParaRPr lang="en-US"/>
          </a:p>
        </p:txBody>
      </p:sp>
      <p:sp>
        <p:nvSpPr>
          <p:cNvPr id="6" name="Footer Placeholder 5">
            <a:extLst>
              <a:ext uri="{FF2B5EF4-FFF2-40B4-BE49-F238E27FC236}">
                <a16:creationId xmlns:a16="http://schemas.microsoft.com/office/drawing/2014/main" id="{914DD042-8F57-164E-34A9-6FD53ABC5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FFC9A-5032-7A69-6741-5FB17197AAD2}"/>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81845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E305-2B9C-9CB8-0FD5-5CD068AE9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06F73-9C40-6288-79EA-AF49ABF11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DC2B1E-469B-9429-B0E3-CE88845C22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7E691-5EBF-5965-A885-BB1EE3034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FB9578-02BF-6048-94B4-CA12BE291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7E9D1-9CB1-CC2A-94D6-9D6216C3BD04}"/>
              </a:ext>
            </a:extLst>
          </p:cNvPr>
          <p:cNvSpPr>
            <a:spLocks noGrp="1"/>
          </p:cNvSpPr>
          <p:nvPr>
            <p:ph type="dt" sz="half" idx="10"/>
          </p:nvPr>
        </p:nvSpPr>
        <p:spPr/>
        <p:txBody>
          <a:bodyPr/>
          <a:lstStyle/>
          <a:p>
            <a:fld id="{A0118445-1995-A641-B475-9E33C1CBB56F}" type="datetime1">
              <a:rPr lang="en-US" smtClean="0"/>
              <a:t>4/25/24</a:t>
            </a:fld>
            <a:endParaRPr lang="en-US"/>
          </a:p>
        </p:txBody>
      </p:sp>
      <p:sp>
        <p:nvSpPr>
          <p:cNvPr id="8" name="Footer Placeholder 7">
            <a:extLst>
              <a:ext uri="{FF2B5EF4-FFF2-40B4-BE49-F238E27FC236}">
                <a16:creationId xmlns:a16="http://schemas.microsoft.com/office/drawing/2014/main" id="{090952C0-47FB-E2FA-AEAD-DDFD320340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84ED35-B064-4FA9-BAAA-E18D27905789}"/>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154746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A24B-939D-0E24-DC49-AF16342A89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96324-D706-E8A8-FBC1-D7EA2354F631}"/>
              </a:ext>
            </a:extLst>
          </p:cNvPr>
          <p:cNvSpPr>
            <a:spLocks noGrp="1"/>
          </p:cNvSpPr>
          <p:nvPr>
            <p:ph type="dt" sz="half" idx="10"/>
          </p:nvPr>
        </p:nvSpPr>
        <p:spPr/>
        <p:txBody>
          <a:bodyPr/>
          <a:lstStyle/>
          <a:p>
            <a:fld id="{504ADCA7-58DA-3845-8727-091655E432A3}" type="datetime1">
              <a:rPr lang="en-US" smtClean="0"/>
              <a:t>4/25/24</a:t>
            </a:fld>
            <a:endParaRPr lang="en-US"/>
          </a:p>
        </p:txBody>
      </p:sp>
      <p:sp>
        <p:nvSpPr>
          <p:cNvPr id="4" name="Footer Placeholder 3">
            <a:extLst>
              <a:ext uri="{FF2B5EF4-FFF2-40B4-BE49-F238E27FC236}">
                <a16:creationId xmlns:a16="http://schemas.microsoft.com/office/drawing/2014/main" id="{8080545D-3AB5-967B-F42D-AB41FB0DE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75F99F-D1F2-BE71-DD7A-3AFB79DA4858}"/>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394742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E1C11-5313-C035-2712-59FE7A00B535}"/>
              </a:ext>
            </a:extLst>
          </p:cNvPr>
          <p:cNvSpPr>
            <a:spLocks noGrp="1"/>
          </p:cNvSpPr>
          <p:nvPr>
            <p:ph type="dt" sz="half" idx="10"/>
          </p:nvPr>
        </p:nvSpPr>
        <p:spPr/>
        <p:txBody>
          <a:bodyPr/>
          <a:lstStyle/>
          <a:p>
            <a:fld id="{CA25186D-E427-984D-B38B-AE9B1926D33C}" type="datetime1">
              <a:rPr lang="en-US" smtClean="0"/>
              <a:t>4/25/24</a:t>
            </a:fld>
            <a:endParaRPr lang="en-US"/>
          </a:p>
        </p:txBody>
      </p:sp>
      <p:sp>
        <p:nvSpPr>
          <p:cNvPr id="3" name="Footer Placeholder 2">
            <a:extLst>
              <a:ext uri="{FF2B5EF4-FFF2-40B4-BE49-F238E27FC236}">
                <a16:creationId xmlns:a16="http://schemas.microsoft.com/office/drawing/2014/main" id="{CA52EAA8-3BE8-679F-2A51-81618F40B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A5EF-3412-DAC3-D396-8B283B6F083F}"/>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232037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81EC-13B0-D8E2-B8E0-3D9ED4D67E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1B1D5-7BF1-3C57-DB55-BA41B2C18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101E46-60A6-5193-5845-C7010E4CF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FB1CA-E345-5502-5299-5A033A1ECB15}"/>
              </a:ext>
            </a:extLst>
          </p:cNvPr>
          <p:cNvSpPr>
            <a:spLocks noGrp="1"/>
          </p:cNvSpPr>
          <p:nvPr>
            <p:ph type="dt" sz="half" idx="10"/>
          </p:nvPr>
        </p:nvSpPr>
        <p:spPr/>
        <p:txBody>
          <a:bodyPr/>
          <a:lstStyle/>
          <a:p>
            <a:fld id="{0727BF38-66CC-054A-84C0-830242B6A08B}" type="datetime1">
              <a:rPr lang="en-US" smtClean="0"/>
              <a:t>4/25/24</a:t>
            </a:fld>
            <a:endParaRPr lang="en-US"/>
          </a:p>
        </p:txBody>
      </p:sp>
      <p:sp>
        <p:nvSpPr>
          <p:cNvPr id="6" name="Footer Placeholder 5">
            <a:extLst>
              <a:ext uri="{FF2B5EF4-FFF2-40B4-BE49-F238E27FC236}">
                <a16:creationId xmlns:a16="http://schemas.microsoft.com/office/drawing/2014/main" id="{08D90C9E-6FBE-646B-14E5-69CF622E5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0ED3C3-48FE-C94F-3780-DB90E0DA7CAF}"/>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200842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7110-0A48-ECA8-40B3-55EB587ED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E1EB1A-9B2C-B8C6-2B19-CC97BD35D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41525-E368-0044-F488-AD148E064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A141C-092B-5B2B-4C82-E98FC7C99547}"/>
              </a:ext>
            </a:extLst>
          </p:cNvPr>
          <p:cNvSpPr>
            <a:spLocks noGrp="1"/>
          </p:cNvSpPr>
          <p:nvPr>
            <p:ph type="dt" sz="half" idx="10"/>
          </p:nvPr>
        </p:nvSpPr>
        <p:spPr/>
        <p:txBody>
          <a:bodyPr/>
          <a:lstStyle/>
          <a:p>
            <a:fld id="{4E52E026-8F2F-7848-A150-99B000271B58}" type="datetime1">
              <a:rPr lang="en-US" smtClean="0"/>
              <a:t>4/25/24</a:t>
            </a:fld>
            <a:endParaRPr lang="en-US"/>
          </a:p>
        </p:txBody>
      </p:sp>
      <p:sp>
        <p:nvSpPr>
          <p:cNvPr id="6" name="Footer Placeholder 5">
            <a:extLst>
              <a:ext uri="{FF2B5EF4-FFF2-40B4-BE49-F238E27FC236}">
                <a16:creationId xmlns:a16="http://schemas.microsoft.com/office/drawing/2014/main" id="{808BAE27-2752-D981-3643-7CED7BF2A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D65512-6547-3D9F-4D35-98ED338A092E}"/>
              </a:ext>
            </a:extLst>
          </p:cNvPr>
          <p:cNvSpPr>
            <a:spLocks noGrp="1"/>
          </p:cNvSpPr>
          <p:nvPr>
            <p:ph type="sldNum" sz="quarter" idx="12"/>
          </p:nvPr>
        </p:nvSpPr>
        <p:spPr/>
        <p:txBody>
          <a:bodyPr/>
          <a:lstStyle/>
          <a:p>
            <a:fld id="{50D1C6B0-6BDF-4D46-85B5-371F4BE05AA9}" type="slidenum">
              <a:rPr lang="en-US" smtClean="0"/>
              <a:t>‹#›</a:t>
            </a:fld>
            <a:endParaRPr lang="en-US"/>
          </a:p>
        </p:txBody>
      </p:sp>
    </p:spTree>
    <p:extLst>
      <p:ext uri="{BB962C8B-B14F-4D97-AF65-F5344CB8AC3E}">
        <p14:creationId xmlns:p14="http://schemas.microsoft.com/office/powerpoint/2010/main" val="173208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AD312-2FE2-EDBD-8F35-3553A25E9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321D4-57AE-81E1-887F-1DD7F91A6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3458D-1709-EFC7-98E0-2633AD980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E0B35-ACD9-3441-9CF6-5CDA9335A4F3}" type="datetime1">
              <a:rPr lang="en-US" smtClean="0"/>
              <a:t>4/25/24</a:t>
            </a:fld>
            <a:endParaRPr lang="en-US"/>
          </a:p>
        </p:txBody>
      </p:sp>
      <p:sp>
        <p:nvSpPr>
          <p:cNvPr id="5" name="Footer Placeholder 4">
            <a:extLst>
              <a:ext uri="{FF2B5EF4-FFF2-40B4-BE49-F238E27FC236}">
                <a16:creationId xmlns:a16="http://schemas.microsoft.com/office/drawing/2014/main" id="{9464BE52-25A5-0A00-275B-EA52117A1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E689B7-EEAC-2EE7-A512-ED2D2267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1C6B0-6BDF-4D46-85B5-371F4BE05AA9}" type="slidenum">
              <a:rPr lang="en-US" smtClean="0"/>
              <a:t>‹#›</a:t>
            </a:fld>
            <a:endParaRPr lang="en-US"/>
          </a:p>
        </p:txBody>
      </p:sp>
    </p:spTree>
    <p:extLst>
      <p:ext uri="{BB962C8B-B14F-4D97-AF65-F5344CB8AC3E}">
        <p14:creationId xmlns:p14="http://schemas.microsoft.com/office/powerpoint/2010/main" val="300250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 grass&#10;&#10;Description automatically generated">
            <a:extLst>
              <a:ext uri="{FF2B5EF4-FFF2-40B4-BE49-F238E27FC236}">
                <a16:creationId xmlns:a16="http://schemas.microsoft.com/office/drawing/2014/main" id="{69ECEF25-CFE6-851A-A4E2-E7F0D9C18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 t="8112" r="33" b="7817"/>
          <a:stretch/>
        </p:blipFill>
        <p:spPr>
          <a:xfrm>
            <a:off x="0" y="0"/>
            <a:ext cx="12192000" cy="6858000"/>
          </a:xfrm>
          <a:prstGeom prst="rect">
            <a:avLst/>
          </a:prstGeom>
        </p:spPr>
      </p:pic>
      <p:sp>
        <p:nvSpPr>
          <p:cNvPr id="8" name="Title 1">
            <a:extLst>
              <a:ext uri="{FF2B5EF4-FFF2-40B4-BE49-F238E27FC236}">
                <a16:creationId xmlns:a16="http://schemas.microsoft.com/office/drawing/2014/main" id="{E2E4A45E-9646-F46F-96B2-CD55E1965A54}"/>
              </a:ext>
            </a:extLst>
          </p:cNvPr>
          <p:cNvSpPr txBox="1">
            <a:spLocks/>
          </p:cNvSpPr>
          <p:nvPr/>
        </p:nvSpPr>
        <p:spPr>
          <a:xfrm>
            <a:off x="1524000" y="4934017"/>
            <a:ext cx="9144000" cy="5359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spc="300">
                <a:solidFill>
                  <a:schemeClr val="bg1"/>
                </a:solidFill>
                <a:latin typeface="Asap" pitchFamily="2" charset="0"/>
                <a:ea typeface="Cambria" panose="02040503050406030204" pitchFamily="18" charset="0"/>
              </a:rPr>
              <a:t>P.E.O. CHAPTER PRESENTATION</a:t>
            </a:r>
          </a:p>
        </p:txBody>
      </p:sp>
      <p:sp>
        <p:nvSpPr>
          <p:cNvPr id="9" name="Title 1">
            <a:extLst>
              <a:ext uri="{FF2B5EF4-FFF2-40B4-BE49-F238E27FC236}">
                <a16:creationId xmlns:a16="http://schemas.microsoft.com/office/drawing/2014/main" id="{8E331A42-FCBD-97B7-9783-9F281F5B5A91}"/>
              </a:ext>
            </a:extLst>
          </p:cNvPr>
          <p:cNvSpPr txBox="1">
            <a:spLocks/>
          </p:cNvSpPr>
          <p:nvPr/>
        </p:nvSpPr>
        <p:spPr>
          <a:xfrm>
            <a:off x="1524000" y="5470015"/>
            <a:ext cx="9144000"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latin typeface="Cambria" panose="02040503050406030204" pitchFamily="18" charset="0"/>
                <a:ea typeface="Cambria" panose="02040503050406030204" pitchFamily="18" charset="0"/>
              </a:rPr>
              <a:t>Cottey College</a:t>
            </a:r>
          </a:p>
        </p:txBody>
      </p:sp>
      <p:pic>
        <p:nvPicPr>
          <p:cNvPr id="12" name="Picture 11" descr="A picture containing text&#10;&#10;Description automatically generated">
            <a:extLst>
              <a:ext uri="{FF2B5EF4-FFF2-40B4-BE49-F238E27FC236}">
                <a16:creationId xmlns:a16="http://schemas.microsoft.com/office/drawing/2014/main" id="{22F23D66-770D-B448-9BF9-4D4D03BF1B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914" y="308429"/>
            <a:ext cx="1202814" cy="916144"/>
          </a:xfrm>
          <a:prstGeom prst="rect">
            <a:avLst/>
          </a:prstGeom>
        </p:spPr>
      </p:pic>
      <p:sp>
        <p:nvSpPr>
          <p:cNvPr id="2" name="Slide Number Placeholder 1">
            <a:extLst>
              <a:ext uri="{FF2B5EF4-FFF2-40B4-BE49-F238E27FC236}">
                <a16:creationId xmlns:a16="http://schemas.microsoft.com/office/drawing/2014/main" id="{5263F775-7E71-1410-6405-9E34F94D0B20}"/>
              </a:ext>
            </a:extLst>
          </p:cNvPr>
          <p:cNvSpPr>
            <a:spLocks noGrp="1"/>
          </p:cNvSpPr>
          <p:nvPr>
            <p:ph type="sldNum" sz="quarter" idx="12"/>
          </p:nvPr>
        </p:nvSpPr>
        <p:spPr/>
        <p:txBody>
          <a:bodyPr/>
          <a:lstStyle/>
          <a:p>
            <a:fld id="{50D1C6B0-6BDF-4D46-85B5-371F4BE05AA9}" type="slidenum">
              <a:rPr lang="en-US" smtClean="0"/>
              <a:t>1</a:t>
            </a:fld>
            <a:endParaRPr lang="en-US"/>
          </a:p>
        </p:txBody>
      </p:sp>
    </p:spTree>
    <p:extLst>
      <p:ext uri="{BB962C8B-B14F-4D97-AF65-F5344CB8AC3E}">
        <p14:creationId xmlns:p14="http://schemas.microsoft.com/office/powerpoint/2010/main" val="363732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268941" y="3704784"/>
            <a:ext cx="11618259"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KEY DIFFERENTIATOR</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International Experience</a:t>
            </a:r>
          </a:p>
        </p:txBody>
      </p:sp>
      <p:pic>
        <p:nvPicPr>
          <p:cNvPr id="5" name="Graphic 4">
            <a:extLst>
              <a:ext uri="{FF2B5EF4-FFF2-40B4-BE49-F238E27FC236}">
                <a16:creationId xmlns:a16="http://schemas.microsoft.com/office/drawing/2014/main" id="{F0C80B1A-2088-2DEB-B6AF-0E583FEB06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9A18E6B4-48B6-228B-E4EA-A1436AAC9663}"/>
              </a:ext>
            </a:extLst>
          </p:cNvPr>
          <p:cNvSpPr>
            <a:spLocks noGrp="1"/>
          </p:cNvSpPr>
          <p:nvPr>
            <p:ph type="sldNum" sz="quarter" idx="12"/>
          </p:nvPr>
        </p:nvSpPr>
        <p:spPr/>
        <p:txBody>
          <a:bodyPr/>
          <a:lstStyle/>
          <a:p>
            <a:fld id="{50D1C6B0-6BDF-4D46-85B5-371F4BE05AA9}" type="slidenum">
              <a:rPr lang="en-US" smtClean="0"/>
              <a:t>10</a:t>
            </a:fld>
            <a:endParaRPr lang="en-US"/>
          </a:p>
        </p:txBody>
      </p:sp>
    </p:spTree>
    <p:extLst>
      <p:ext uri="{BB962C8B-B14F-4D97-AF65-F5344CB8AC3E}">
        <p14:creationId xmlns:p14="http://schemas.microsoft.com/office/powerpoint/2010/main" val="921002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ADB1-56D0-19A1-EF8C-910F463DC3DD}"/>
              </a:ext>
            </a:extLst>
          </p:cNvPr>
          <p:cNvSpPr>
            <a:spLocks noGrp="1"/>
          </p:cNvSpPr>
          <p:nvPr>
            <p:ph type="ctrTitle"/>
          </p:nvPr>
        </p:nvSpPr>
        <p:spPr>
          <a:xfrm>
            <a:off x="115755" y="829660"/>
            <a:ext cx="5285870" cy="483590"/>
          </a:xfrm>
        </p:spPr>
        <p:txBody>
          <a:bodyPr>
            <a:normAutofit/>
          </a:bodyPr>
          <a:lstStyle/>
          <a:p>
            <a:pPr algn="l"/>
            <a:r>
              <a:rPr lang="en-US" sz="1400" spc="300">
                <a:solidFill>
                  <a:schemeClr val="bg1">
                    <a:lumMod val="50000"/>
                  </a:schemeClr>
                </a:solidFill>
                <a:latin typeface="Asap" pitchFamily="2" charset="0"/>
                <a:ea typeface="Cambria" panose="02040503050406030204" pitchFamily="18" charset="0"/>
              </a:rPr>
              <a:t>OVERVIEW</a:t>
            </a:r>
          </a:p>
        </p:txBody>
      </p:sp>
      <p:sp>
        <p:nvSpPr>
          <p:cNvPr id="3" name="Title 1">
            <a:extLst>
              <a:ext uri="{FF2B5EF4-FFF2-40B4-BE49-F238E27FC236}">
                <a16:creationId xmlns:a16="http://schemas.microsoft.com/office/drawing/2014/main" id="{321BD52A-A126-41DC-A1C3-3DC22644E945}"/>
              </a:ext>
            </a:extLst>
          </p:cNvPr>
          <p:cNvSpPr txBox="1">
            <a:spLocks/>
          </p:cNvSpPr>
          <p:nvPr/>
        </p:nvSpPr>
        <p:spPr>
          <a:xfrm>
            <a:off x="111742" y="1155433"/>
            <a:ext cx="6029568" cy="206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marR="0" lvl="0" indent="-285750" algn="l">
              <a:lnSpc>
                <a:spcPct val="100000"/>
              </a:lnSpc>
              <a:spcBef>
                <a:spcPts val="0"/>
              </a:spcBef>
              <a:spcAft>
                <a:spcPts val="800"/>
              </a:spcAft>
              <a:buFont typeface="Arial" panose="020B0604020202020204" pitchFamily="34" charset="0"/>
              <a:buChar char="•"/>
            </a:pPr>
            <a:r>
              <a:rPr lang="en-US" sz="18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rPr>
              <a:t>One week experience internationally</a:t>
            </a:r>
          </a:p>
          <a:p>
            <a:pPr marL="285750" indent="-285750" algn="l">
              <a:lnSpc>
                <a:spcPct val="100000"/>
              </a:lnSpc>
              <a:spcBef>
                <a:spcPts val="0"/>
              </a:spcBef>
              <a:spcAft>
                <a:spcPts val="800"/>
              </a:spcAft>
              <a:buFont typeface="Arial" panose="020B0604020202020204" pitchFamily="34" charset="0"/>
              <a:buChar char="•"/>
            </a:pPr>
            <a:r>
              <a:rPr lang="en-US" sz="18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rPr>
              <a:t>Program began in 2000</a:t>
            </a:r>
          </a:p>
          <a:p>
            <a:pPr marL="285750" indent="-285750" algn="l">
              <a:lnSpc>
                <a:spcPct val="100000"/>
              </a:lnSpc>
              <a:spcBef>
                <a:spcPts val="0"/>
              </a:spcBef>
              <a:spcAft>
                <a:spcPts val="800"/>
              </a:spcAft>
              <a:buFont typeface="Arial" panose="020B0604020202020204" pitchFamily="34" charset="0"/>
              <a:buChar char="•"/>
            </a:pPr>
            <a:r>
              <a:rPr lang="en-US" sz="18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Cottey pays for airfare, hotel, and some meals</a:t>
            </a:r>
          </a:p>
          <a:p>
            <a:pPr marL="285750" indent="-285750" algn="l">
              <a:lnSpc>
                <a:spcPct val="100000"/>
              </a:lnSpc>
              <a:spcBef>
                <a:spcPts val="0"/>
              </a:spcBef>
              <a:spcAft>
                <a:spcPts val="800"/>
              </a:spcAft>
              <a:buFont typeface="Arial" panose="020B0604020202020204" pitchFamily="34" charset="0"/>
              <a:buChar char="•"/>
            </a:pPr>
            <a:r>
              <a:rPr lang="en-US" sz="18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Some past destinations include: London, Paris, Florence, and Madrid</a:t>
            </a:r>
            <a:endParaRPr lang="en-US" sz="18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C16B0AE0-A4B0-3BB6-2B24-EC2D55FEE3FF}"/>
              </a:ext>
            </a:extLst>
          </p:cNvPr>
          <p:cNvSpPr txBox="1">
            <a:spLocks/>
          </p:cNvSpPr>
          <p:nvPr/>
        </p:nvSpPr>
        <p:spPr>
          <a:xfrm>
            <a:off x="111741" y="3445203"/>
            <a:ext cx="5285870"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spc="300">
                <a:solidFill>
                  <a:schemeClr val="bg1">
                    <a:lumMod val="50000"/>
                  </a:schemeClr>
                </a:solidFill>
                <a:latin typeface="Asap" pitchFamily="2" charset="0"/>
                <a:ea typeface="Cambria" panose="02040503050406030204" pitchFamily="18" charset="0"/>
              </a:rPr>
              <a:t>STEP INTO THE WORLD CLASS</a:t>
            </a:r>
          </a:p>
        </p:txBody>
      </p:sp>
      <p:sp>
        <p:nvSpPr>
          <p:cNvPr id="11" name="Title 1">
            <a:extLst>
              <a:ext uri="{FF2B5EF4-FFF2-40B4-BE49-F238E27FC236}">
                <a16:creationId xmlns:a16="http://schemas.microsoft.com/office/drawing/2014/main" id="{5263F3EA-1223-55D8-5881-1E6A7FB5D8F5}"/>
              </a:ext>
            </a:extLst>
          </p:cNvPr>
          <p:cNvSpPr txBox="1">
            <a:spLocks/>
          </p:cNvSpPr>
          <p:nvPr/>
        </p:nvSpPr>
        <p:spPr>
          <a:xfrm>
            <a:off x="-329417" y="3361381"/>
            <a:ext cx="6470726" cy="28911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marR="0" lvl="1" indent="-285750">
              <a:spcBef>
                <a:spcPts val="0"/>
              </a:spcBef>
              <a:spcAft>
                <a:spcPts val="0"/>
              </a:spcAft>
              <a:buFont typeface="Arial" panose="020B0604020202020204" pitchFamily="34" charset="0"/>
              <a:buChar char="•"/>
            </a:pPr>
            <a:r>
              <a:rPr lang="en-US">
                <a:effectLst/>
                <a:latin typeface="Cambria" panose="02040503050406030204" pitchFamily="18" charset="0"/>
                <a:ea typeface="Cambria" panose="02040503050406030204" pitchFamily="18" charset="0"/>
                <a:cs typeface="Times New Roman" panose="02020603050405020304" pitchFamily="18" charset="0"/>
              </a:rPr>
              <a:t>A Cottey student respects diversity, is attentive to cultural context, and demonstrates ethical reasoning and action. </a:t>
            </a:r>
          </a:p>
          <a:p>
            <a:pPr marL="742950" marR="0" lvl="1" indent="-285750">
              <a:spcBef>
                <a:spcPts val="0"/>
              </a:spcBef>
              <a:spcAft>
                <a:spcPts val="800"/>
              </a:spcAft>
              <a:buFont typeface="Arial" panose="020B0604020202020204" pitchFamily="34" charset="0"/>
              <a:buChar char="•"/>
            </a:pPr>
            <a:r>
              <a:rPr lang="en-US">
                <a:effectLst/>
                <a:latin typeface="Cambria" panose="02040503050406030204" pitchFamily="18" charset="0"/>
                <a:ea typeface="Cambria" panose="02040503050406030204" pitchFamily="18" charset="0"/>
                <a:cs typeface="Times New Roman" panose="02020603050405020304" pitchFamily="18" charset="0"/>
              </a:rPr>
              <a:t>Students learn about the history, politics, economy and geography of the country. Through journaling, students assess the similarities and differences in the beliefs, behaviors and customs of the international location and the United States.</a:t>
            </a:r>
          </a:p>
        </p:txBody>
      </p:sp>
      <p:pic>
        <p:nvPicPr>
          <p:cNvPr id="13" name="Picture 12">
            <a:extLst>
              <a:ext uri="{FF2B5EF4-FFF2-40B4-BE49-F238E27FC236}">
                <a16:creationId xmlns:a16="http://schemas.microsoft.com/office/drawing/2014/main" id="{80B38AB0-AB0A-793E-FBD4-B336A8A90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519"/>
          <a:stretch/>
        </p:blipFill>
        <p:spPr>
          <a:xfrm>
            <a:off x="6141309" y="1071455"/>
            <a:ext cx="5869459" cy="4802298"/>
          </a:xfrm>
          <a:prstGeom prst="rect">
            <a:avLst/>
          </a:prstGeom>
        </p:spPr>
      </p:pic>
      <p:sp>
        <p:nvSpPr>
          <p:cNvPr id="4" name="Slide Number Placeholder 3">
            <a:extLst>
              <a:ext uri="{FF2B5EF4-FFF2-40B4-BE49-F238E27FC236}">
                <a16:creationId xmlns:a16="http://schemas.microsoft.com/office/drawing/2014/main" id="{290C214F-41FE-261C-6AF0-F8936806B7AD}"/>
              </a:ext>
            </a:extLst>
          </p:cNvPr>
          <p:cNvSpPr>
            <a:spLocks noGrp="1"/>
          </p:cNvSpPr>
          <p:nvPr>
            <p:ph type="sldNum" sz="quarter" idx="12"/>
          </p:nvPr>
        </p:nvSpPr>
        <p:spPr/>
        <p:txBody>
          <a:bodyPr/>
          <a:lstStyle/>
          <a:p>
            <a:fld id="{50D1C6B0-6BDF-4D46-85B5-371F4BE05AA9}" type="slidenum">
              <a:rPr lang="en-US" smtClean="0"/>
              <a:t>11</a:t>
            </a:fld>
            <a:endParaRPr lang="en-US"/>
          </a:p>
        </p:txBody>
      </p:sp>
    </p:spTree>
    <p:extLst>
      <p:ext uri="{BB962C8B-B14F-4D97-AF65-F5344CB8AC3E}">
        <p14:creationId xmlns:p14="http://schemas.microsoft.com/office/powerpoint/2010/main" val="220738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304800" y="3704784"/>
            <a:ext cx="11618258"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CAMPUS EXPERIENCE</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Student Life</a:t>
            </a:r>
          </a:p>
        </p:txBody>
      </p:sp>
      <p:pic>
        <p:nvPicPr>
          <p:cNvPr id="5" name="Graphic 4">
            <a:extLst>
              <a:ext uri="{FF2B5EF4-FFF2-40B4-BE49-F238E27FC236}">
                <a16:creationId xmlns:a16="http://schemas.microsoft.com/office/drawing/2014/main" id="{F9CC5B3D-4730-5276-39C2-F559D7C784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6D3F42DB-2FCF-BF9E-B590-6C0D9D36BAD9}"/>
              </a:ext>
            </a:extLst>
          </p:cNvPr>
          <p:cNvSpPr>
            <a:spLocks noGrp="1"/>
          </p:cNvSpPr>
          <p:nvPr>
            <p:ph type="sldNum" sz="quarter" idx="12"/>
          </p:nvPr>
        </p:nvSpPr>
        <p:spPr/>
        <p:txBody>
          <a:bodyPr/>
          <a:lstStyle/>
          <a:p>
            <a:fld id="{50D1C6B0-6BDF-4D46-85B5-371F4BE05AA9}" type="slidenum">
              <a:rPr lang="en-US" smtClean="0"/>
              <a:t>12</a:t>
            </a:fld>
            <a:endParaRPr lang="en-US"/>
          </a:p>
        </p:txBody>
      </p:sp>
    </p:spTree>
    <p:extLst>
      <p:ext uri="{BB962C8B-B14F-4D97-AF65-F5344CB8AC3E}">
        <p14:creationId xmlns:p14="http://schemas.microsoft.com/office/powerpoint/2010/main" val="60587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71F5B-0F71-84C4-BA2D-05D817C509DD}"/>
              </a:ext>
            </a:extLst>
          </p:cNvPr>
          <p:cNvSpPr txBox="1">
            <a:spLocks/>
          </p:cNvSpPr>
          <p:nvPr/>
        </p:nvSpPr>
        <p:spPr>
          <a:xfrm>
            <a:off x="891987" y="3903632"/>
            <a:ext cx="3896581" cy="23570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600">
                <a:latin typeface="Cambria" panose="02040503050406030204" pitchFamily="18" charset="0"/>
                <a:ea typeface="Cambria" panose="02040503050406030204" pitchFamily="18" charset="0"/>
              </a:rPr>
              <a:t>More than 25 clubs and student organizations </a:t>
            </a:r>
          </a:p>
        </p:txBody>
      </p:sp>
      <p:sp>
        <p:nvSpPr>
          <p:cNvPr id="15" name="Title 1">
            <a:extLst>
              <a:ext uri="{FF2B5EF4-FFF2-40B4-BE49-F238E27FC236}">
                <a16:creationId xmlns:a16="http://schemas.microsoft.com/office/drawing/2014/main" id="{993D5779-E7B9-3CC7-6E5F-3BA315DF94B3}"/>
              </a:ext>
            </a:extLst>
          </p:cNvPr>
          <p:cNvSpPr txBox="1">
            <a:spLocks/>
          </p:cNvSpPr>
          <p:nvPr/>
        </p:nvSpPr>
        <p:spPr>
          <a:xfrm>
            <a:off x="5244589" y="4516064"/>
            <a:ext cx="6055423" cy="174458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60000"/>
              </a:lnSpc>
            </a:pPr>
            <a:r>
              <a:rPr lang="en-US" sz="1400" spc="300">
                <a:solidFill>
                  <a:schemeClr val="bg1">
                    <a:lumMod val="50000"/>
                  </a:schemeClr>
                </a:solidFill>
                <a:latin typeface="Asap" pitchFamily="2" charset="0"/>
                <a:ea typeface="Cambria" panose="02040503050406030204" pitchFamily="18" charset="0"/>
              </a:rPr>
              <a:t>INCLUDING:</a:t>
            </a:r>
          </a:p>
          <a:p>
            <a:pPr algn="l">
              <a:lnSpc>
                <a:spcPct val="160000"/>
              </a:lnSpc>
            </a:pPr>
            <a:r>
              <a:rPr lang="en-US" sz="1400" spc="300">
                <a:solidFill>
                  <a:schemeClr val="bg1">
                    <a:lumMod val="50000"/>
                  </a:schemeClr>
                </a:solidFill>
                <a:latin typeface="Asap" pitchFamily="2" charset="0"/>
                <a:ea typeface="Cambria" panose="02040503050406030204" pitchFamily="18" charset="0"/>
              </a:rPr>
              <a:t>ART CLUB</a:t>
            </a:r>
          </a:p>
          <a:p>
            <a:pPr algn="l">
              <a:lnSpc>
                <a:spcPct val="160000"/>
              </a:lnSpc>
            </a:pPr>
            <a:r>
              <a:rPr lang="en-US" sz="1400" spc="300">
                <a:solidFill>
                  <a:schemeClr val="bg1">
                    <a:lumMod val="50000"/>
                  </a:schemeClr>
                </a:solidFill>
                <a:latin typeface="Asap" pitchFamily="2" charset="0"/>
                <a:ea typeface="Cambria" panose="02040503050406030204" pitchFamily="18" charset="0"/>
              </a:rPr>
              <a:t>BAKING CLUB</a:t>
            </a:r>
          </a:p>
          <a:p>
            <a:pPr algn="l">
              <a:lnSpc>
                <a:spcPct val="160000"/>
              </a:lnSpc>
            </a:pPr>
            <a:r>
              <a:rPr lang="en-US" sz="1400" spc="300">
                <a:solidFill>
                  <a:schemeClr val="bg1">
                    <a:lumMod val="50000"/>
                  </a:schemeClr>
                </a:solidFill>
                <a:latin typeface="Asap" pitchFamily="2" charset="0"/>
                <a:ea typeface="Cambria" panose="02040503050406030204" pitchFamily="18" charset="0"/>
              </a:rPr>
              <a:t>BOARD GAME CLUB</a:t>
            </a:r>
          </a:p>
          <a:p>
            <a:pPr algn="l">
              <a:lnSpc>
                <a:spcPct val="160000"/>
              </a:lnSpc>
            </a:pPr>
            <a:r>
              <a:rPr lang="en-US" sz="1400" spc="300">
                <a:solidFill>
                  <a:schemeClr val="bg1">
                    <a:lumMod val="50000"/>
                  </a:schemeClr>
                </a:solidFill>
                <a:latin typeface="Asap" pitchFamily="2" charset="0"/>
                <a:ea typeface="Cambria" panose="02040503050406030204" pitchFamily="18" charset="0"/>
              </a:rPr>
              <a:t>STUDENTS AGAINST A VANISHING ENVIRONMENT</a:t>
            </a:r>
          </a:p>
        </p:txBody>
      </p:sp>
      <p:pic>
        <p:nvPicPr>
          <p:cNvPr id="17" name="Picture 16" descr="A group of women sitting on a couch with a dog&#10;&#10;Description automatically generated with medium confidence">
            <a:extLst>
              <a:ext uri="{FF2B5EF4-FFF2-40B4-BE49-F238E27FC236}">
                <a16:creationId xmlns:a16="http://schemas.microsoft.com/office/drawing/2014/main" id="{1316574D-B3BE-7918-8E5A-01FF34AAB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2496" r="-258" b="27512"/>
          <a:stretch/>
        </p:blipFill>
        <p:spPr>
          <a:xfrm>
            <a:off x="276725" y="265873"/>
            <a:ext cx="11634537" cy="3867537"/>
          </a:xfrm>
          <a:prstGeom prst="rect">
            <a:avLst/>
          </a:prstGeom>
        </p:spPr>
      </p:pic>
      <p:sp>
        <p:nvSpPr>
          <p:cNvPr id="2" name="Slide Number Placeholder 1">
            <a:extLst>
              <a:ext uri="{FF2B5EF4-FFF2-40B4-BE49-F238E27FC236}">
                <a16:creationId xmlns:a16="http://schemas.microsoft.com/office/drawing/2014/main" id="{31FDF6B1-E354-785C-95FE-170D4BFFB1FD}"/>
              </a:ext>
            </a:extLst>
          </p:cNvPr>
          <p:cNvSpPr>
            <a:spLocks noGrp="1"/>
          </p:cNvSpPr>
          <p:nvPr>
            <p:ph type="sldNum" sz="quarter" idx="12"/>
          </p:nvPr>
        </p:nvSpPr>
        <p:spPr/>
        <p:txBody>
          <a:bodyPr/>
          <a:lstStyle/>
          <a:p>
            <a:fld id="{50D1C6B0-6BDF-4D46-85B5-371F4BE05AA9}" type="slidenum">
              <a:rPr lang="en-US" smtClean="0"/>
              <a:t>13</a:t>
            </a:fld>
            <a:endParaRPr lang="en-US"/>
          </a:p>
        </p:txBody>
      </p:sp>
    </p:spTree>
    <p:extLst>
      <p:ext uri="{BB962C8B-B14F-4D97-AF65-F5344CB8AC3E}">
        <p14:creationId xmlns:p14="http://schemas.microsoft.com/office/powerpoint/2010/main" val="351098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71F5B-0F71-84C4-BA2D-05D817C509DD}"/>
              </a:ext>
            </a:extLst>
          </p:cNvPr>
          <p:cNvSpPr txBox="1">
            <a:spLocks/>
          </p:cNvSpPr>
          <p:nvPr/>
        </p:nvSpPr>
        <p:spPr>
          <a:xfrm>
            <a:off x="1363580" y="4975646"/>
            <a:ext cx="2272318" cy="7742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600">
                <a:latin typeface="Cambria" panose="02040503050406030204" pitchFamily="18" charset="0"/>
                <a:ea typeface="Cambria" panose="02040503050406030204" pitchFamily="18" charset="0"/>
              </a:rPr>
              <a:t>Suite Life</a:t>
            </a:r>
          </a:p>
        </p:txBody>
      </p:sp>
      <p:sp>
        <p:nvSpPr>
          <p:cNvPr id="15" name="Title 1">
            <a:extLst>
              <a:ext uri="{FF2B5EF4-FFF2-40B4-BE49-F238E27FC236}">
                <a16:creationId xmlns:a16="http://schemas.microsoft.com/office/drawing/2014/main" id="{993D5779-E7B9-3CC7-6E5F-3BA315DF94B3}"/>
              </a:ext>
            </a:extLst>
          </p:cNvPr>
          <p:cNvSpPr txBox="1">
            <a:spLocks/>
          </p:cNvSpPr>
          <p:nvPr/>
        </p:nvSpPr>
        <p:spPr>
          <a:xfrm>
            <a:off x="4366283" y="4420405"/>
            <a:ext cx="6967463" cy="20934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400" spc="300">
                <a:solidFill>
                  <a:schemeClr val="bg1">
                    <a:lumMod val="50000"/>
                  </a:schemeClr>
                </a:solidFill>
                <a:latin typeface="Asap"/>
                <a:ea typeface="Cambria"/>
              </a:rPr>
              <a:t>8-14 STUDENTS IN A SUITE</a:t>
            </a:r>
          </a:p>
          <a:p>
            <a:pPr algn="l">
              <a:lnSpc>
                <a:spcPct val="150000"/>
              </a:lnSpc>
            </a:pPr>
            <a:r>
              <a:rPr lang="en-US" sz="1400" spc="300">
                <a:solidFill>
                  <a:schemeClr val="bg1">
                    <a:lumMod val="50000"/>
                  </a:schemeClr>
                </a:solidFill>
                <a:latin typeface="Asap"/>
                <a:ea typeface="Cambria"/>
              </a:rPr>
              <a:t>LIVING AREA</a:t>
            </a:r>
          </a:p>
          <a:p>
            <a:pPr algn="l">
              <a:lnSpc>
                <a:spcPct val="150000"/>
              </a:lnSpc>
            </a:pPr>
            <a:r>
              <a:rPr lang="en-US" sz="1400" spc="300">
                <a:solidFill>
                  <a:schemeClr val="bg1">
                    <a:lumMod val="50000"/>
                  </a:schemeClr>
                </a:solidFill>
                <a:latin typeface="Asap"/>
                <a:ea typeface="Cambria"/>
              </a:rPr>
              <a:t>KITCHEN</a:t>
            </a:r>
          </a:p>
          <a:p>
            <a:pPr algn="l">
              <a:lnSpc>
                <a:spcPct val="150000"/>
              </a:lnSpc>
            </a:pPr>
            <a:r>
              <a:rPr lang="en-US" sz="1400" spc="300">
                <a:solidFill>
                  <a:schemeClr val="bg1">
                    <a:lumMod val="50000"/>
                  </a:schemeClr>
                </a:solidFill>
                <a:latin typeface="Asap"/>
                <a:ea typeface="Cambria"/>
              </a:rPr>
              <a:t>MULTI-UNIT BATHROOM</a:t>
            </a:r>
          </a:p>
          <a:p>
            <a:pPr algn="l">
              <a:lnSpc>
                <a:spcPct val="150000"/>
              </a:lnSpc>
            </a:pPr>
            <a:r>
              <a:rPr lang="en-US" sz="1400" spc="300">
                <a:solidFill>
                  <a:schemeClr val="bg1">
                    <a:lumMod val="50000"/>
                  </a:schemeClr>
                </a:solidFill>
                <a:latin typeface="Asap"/>
                <a:ea typeface="Cambria"/>
              </a:rPr>
              <a:t>BEDROOMS (SINGLE AND DOUBLE)</a:t>
            </a:r>
          </a:p>
          <a:p>
            <a:pPr algn="l">
              <a:lnSpc>
                <a:spcPct val="150000"/>
              </a:lnSpc>
            </a:pPr>
            <a:r>
              <a:rPr lang="en-US" sz="1400" spc="300">
                <a:solidFill>
                  <a:schemeClr val="bg1">
                    <a:lumMod val="50000"/>
                  </a:schemeClr>
                </a:solidFill>
                <a:latin typeface="Asap"/>
                <a:ea typeface="Cambria"/>
              </a:rPr>
              <a:t>SHARED LIVING SPACES ARE CLEANED BY COTTEY STAFF</a:t>
            </a:r>
          </a:p>
        </p:txBody>
      </p:sp>
      <p:pic>
        <p:nvPicPr>
          <p:cNvPr id="4" name="Picture 3" descr="A person sitting on a couch reading a book&#10;&#10;Description automatically generated with low confidence">
            <a:extLst>
              <a:ext uri="{FF2B5EF4-FFF2-40B4-BE49-F238E27FC236}">
                <a16:creationId xmlns:a16="http://schemas.microsoft.com/office/drawing/2014/main" id="{2953533F-FDA7-CF1D-92DA-33CB822D29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 t="32099" r="428" b="18295"/>
          <a:stretch/>
        </p:blipFill>
        <p:spPr>
          <a:xfrm>
            <a:off x="276726" y="280043"/>
            <a:ext cx="11634536" cy="3867537"/>
          </a:xfrm>
          <a:prstGeom prst="rect">
            <a:avLst/>
          </a:prstGeom>
        </p:spPr>
      </p:pic>
      <p:sp>
        <p:nvSpPr>
          <p:cNvPr id="2" name="Slide Number Placeholder 1">
            <a:extLst>
              <a:ext uri="{FF2B5EF4-FFF2-40B4-BE49-F238E27FC236}">
                <a16:creationId xmlns:a16="http://schemas.microsoft.com/office/drawing/2014/main" id="{80E720B7-FEFB-76AE-AAA8-5DDAF398D75D}"/>
              </a:ext>
            </a:extLst>
          </p:cNvPr>
          <p:cNvSpPr>
            <a:spLocks noGrp="1"/>
          </p:cNvSpPr>
          <p:nvPr>
            <p:ph type="sldNum" sz="quarter" idx="12"/>
          </p:nvPr>
        </p:nvSpPr>
        <p:spPr/>
        <p:txBody>
          <a:bodyPr/>
          <a:lstStyle/>
          <a:p>
            <a:fld id="{50D1C6B0-6BDF-4D46-85B5-371F4BE05AA9}" type="slidenum">
              <a:rPr lang="en-US" smtClean="0"/>
              <a:t>14</a:t>
            </a:fld>
            <a:endParaRPr lang="en-US"/>
          </a:p>
        </p:txBody>
      </p:sp>
    </p:spTree>
    <p:extLst>
      <p:ext uri="{BB962C8B-B14F-4D97-AF65-F5344CB8AC3E}">
        <p14:creationId xmlns:p14="http://schemas.microsoft.com/office/powerpoint/2010/main" val="306023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71F5B-0F71-84C4-BA2D-05D817C509DD}"/>
              </a:ext>
            </a:extLst>
          </p:cNvPr>
          <p:cNvSpPr txBox="1">
            <a:spLocks/>
          </p:cNvSpPr>
          <p:nvPr/>
        </p:nvSpPr>
        <p:spPr>
          <a:xfrm>
            <a:off x="1002631" y="4783140"/>
            <a:ext cx="3002703" cy="9438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600">
                <a:latin typeface="Cambria" panose="02040503050406030204" pitchFamily="18" charset="0"/>
                <a:ea typeface="Cambria" panose="02040503050406030204" pitchFamily="18" charset="0"/>
              </a:rPr>
              <a:t>Campus Life</a:t>
            </a:r>
          </a:p>
        </p:txBody>
      </p:sp>
      <p:sp>
        <p:nvSpPr>
          <p:cNvPr id="15" name="Title 1">
            <a:extLst>
              <a:ext uri="{FF2B5EF4-FFF2-40B4-BE49-F238E27FC236}">
                <a16:creationId xmlns:a16="http://schemas.microsoft.com/office/drawing/2014/main" id="{993D5779-E7B9-3CC7-6E5F-3BA315DF94B3}"/>
              </a:ext>
            </a:extLst>
          </p:cNvPr>
          <p:cNvSpPr txBox="1">
            <a:spLocks/>
          </p:cNvSpPr>
          <p:nvPr/>
        </p:nvSpPr>
        <p:spPr>
          <a:xfrm>
            <a:off x="4366283" y="4867361"/>
            <a:ext cx="6967463" cy="1103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1400" spc="300">
                <a:solidFill>
                  <a:schemeClr val="bg1">
                    <a:lumMod val="50000"/>
                  </a:schemeClr>
                </a:solidFill>
                <a:latin typeface="Asap" pitchFamily="2" charset="0"/>
                <a:ea typeface="Cambria" panose="02040503050406030204" pitchFamily="18" charset="0"/>
              </a:rPr>
              <a:t>CAMPUS ACTIVITIES</a:t>
            </a:r>
          </a:p>
          <a:p>
            <a:pPr algn="l">
              <a:lnSpc>
                <a:spcPct val="150000"/>
              </a:lnSpc>
            </a:pPr>
            <a:r>
              <a:rPr lang="en-US" sz="1400" spc="300">
                <a:solidFill>
                  <a:schemeClr val="bg1">
                    <a:lumMod val="50000"/>
                  </a:schemeClr>
                </a:solidFill>
                <a:latin typeface="Asap" pitchFamily="2" charset="0"/>
                <a:ea typeface="Cambria" panose="02040503050406030204" pitchFamily="18" charset="0"/>
              </a:rPr>
              <a:t>EVENTS</a:t>
            </a:r>
          </a:p>
          <a:p>
            <a:pPr algn="l">
              <a:lnSpc>
                <a:spcPct val="150000"/>
              </a:lnSpc>
            </a:pPr>
            <a:r>
              <a:rPr lang="en-US" sz="1400" spc="300">
                <a:solidFill>
                  <a:schemeClr val="bg1">
                    <a:lumMod val="50000"/>
                  </a:schemeClr>
                </a:solidFill>
                <a:latin typeface="Asap" pitchFamily="2" charset="0"/>
                <a:ea typeface="Cambria" panose="02040503050406030204" pitchFamily="18" charset="0"/>
              </a:rPr>
              <a:t>PROGRAMS</a:t>
            </a:r>
          </a:p>
        </p:txBody>
      </p:sp>
      <p:pic>
        <p:nvPicPr>
          <p:cNvPr id="4" name="Picture 3" descr="A group of people standing outside&#10;&#10;Description automatically generated with low confidence">
            <a:extLst>
              <a:ext uri="{FF2B5EF4-FFF2-40B4-BE49-F238E27FC236}">
                <a16:creationId xmlns:a16="http://schemas.microsoft.com/office/drawing/2014/main" id="{BC94EDA9-DB12-B2AE-B5A2-0BC4E6339C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7" t="17835" b="33164"/>
          <a:stretch/>
        </p:blipFill>
        <p:spPr>
          <a:xfrm>
            <a:off x="276726" y="251461"/>
            <a:ext cx="11634537" cy="3867537"/>
          </a:xfrm>
          <a:prstGeom prst="rect">
            <a:avLst/>
          </a:prstGeom>
        </p:spPr>
      </p:pic>
      <p:sp>
        <p:nvSpPr>
          <p:cNvPr id="2" name="Slide Number Placeholder 1">
            <a:extLst>
              <a:ext uri="{FF2B5EF4-FFF2-40B4-BE49-F238E27FC236}">
                <a16:creationId xmlns:a16="http://schemas.microsoft.com/office/drawing/2014/main" id="{BB9FB2F7-5A5A-A767-C531-C92425EF089B}"/>
              </a:ext>
            </a:extLst>
          </p:cNvPr>
          <p:cNvSpPr>
            <a:spLocks noGrp="1"/>
          </p:cNvSpPr>
          <p:nvPr>
            <p:ph type="sldNum" sz="quarter" idx="12"/>
          </p:nvPr>
        </p:nvSpPr>
        <p:spPr/>
        <p:txBody>
          <a:bodyPr/>
          <a:lstStyle/>
          <a:p>
            <a:fld id="{50D1C6B0-6BDF-4D46-85B5-371F4BE05AA9}" type="slidenum">
              <a:rPr lang="en-US" smtClean="0"/>
              <a:t>15</a:t>
            </a:fld>
            <a:endParaRPr lang="en-US"/>
          </a:p>
        </p:txBody>
      </p:sp>
    </p:spTree>
    <p:extLst>
      <p:ext uri="{BB962C8B-B14F-4D97-AF65-F5344CB8AC3E}">
        <p14:creationId xmlns:p14="http://schemas.microsoft.com/office/powerpoint/2010/main" val="1129962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304800" y="3704784"/>
            <a:ext cx="11582400"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PREPARATION</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582400"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Career</a:t>
            </a:r>
          </a:p>
        </p:txBody>
      </p:sp>
      <p:pic>
        <p:nvPicPr>
          <p:cNvPr id="5" name="Graphic 4">
            <a:extLst>
              <a:ext uri="{FF2B5EF4-FFF2-40B4-BE49-F238E27FC236}">
                <a16:creationId xmlns:a16="http://schemas.microsoft.com/office/drawing/2014/main" id="{2942CB3A-0351-068B-B3C8-A061A0093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E1D752E5-D990-68D4-6DB0-BBECFCCBEA60}"/>
              </a:ext>
            </a:extLst>
          </p:cNvPr>
          <p:cNvSpPr>
            <a:spLocks noGrp="1"/>
          </p:cNvSpPr>
          <p:nvPr>
            <p:ph type="sldNum" sz="quarter" idx="12"/>
          </p:nvPr>
        </p:nvSpPr>
        <p:spPr/>
        <p:txBody>
          <a:bodyPr/>
          <a:lstStyle/>
          <a:p>
            <a:fld id="{50D1C6B0-6BDF-4D46-85B5-371F4BE05AA9}" type="slidenum">
              <a:rPr lang="en-US" smtClean="0"/>
              <a:t>16</a:t>
            </a:fld>
            <a:endParaRPr lang="en-US"/>
          </a:p>
        </p:txBody>
      </p:sp>
    </p:spTree>
    <p:extLst>
      <p:ext uri="{BB962C8B-B14F-4D97-AF65-F5344CB8AC3E}">
        <p14:creationId xmlns:p14="http://schemas.microsoft.com/office/powerpoint/2010/main" val="1470160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38C4CE-07E4-3F57-BC65-4FDD092467F5}"/>
              </a:ext>
            </a:extLst>
          </p:cNvPr>
          <p:cNvSpPr txBox="1">
            <a:spLocks/>
          </p:cNvSpPr>
          <p:nvPr/>
        </p:nvSpPr>
        <p:spPr>
          <a:xfrm>
            <a:off x="487575" y="4632881"/>
            <a:ext cx="11211013"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spc="300">
                <a:solidFill>
                  <a:schemeClr val="bg1">
                    <a:lumMod val="50000"/>
                  </a:schemeClr>
                </a:solidFill>
                <a:latin typeface="Asap" pitchFamily="2" charset="0"/>
                <a:ea typeface="Cambria" panose="02040503050406030204" pitchFamily="18" charset="0"/>
              </a:rPr>
              <a:t>LEADERSHIP AND GLOBAL AWARENESS</a:t>
            </a:r>
          </a:p>
        </p:txBody>
      </p:sp>
      <p:sp>
        <p:nvSpPr>
          <p:cNvPr id="15" name="Title 1">
            <a:extLst>
              <a:ext uri="{FF2B5EF4-FFF2-40B4-BE49-F238E27FC236}">
                <a16:creationId xmlns:a16="http://schemas.microsoft.com/office/drawing/2014/main" id="{F3E10DB2-73EB-5A5E-3D34-48BFD7C26852}"/>
              </a:ext>
            </a:extLst>
          </p:cNvPr>
          <p:cNvSpPr txBox="1">
            <a:spLocks/>
          </p:cNvSpPr>
          <p:nvPr/>
        </p:nvSpPr>
        <p:spPr>
          <a:xfrm>
            <a:off x="5829900" y="5097101"/>
            <a:ext cx="5507741" cy="13535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1">
              <a:lnSpc>
                <a:spcPct val="107000"/>
              </a:lnSpc>
              <a:spcBef>
                <a:spcPts val="0"/>
              </a:spcBef>
              <a:spcAft>
                <a:spcPts val="800"/>
              </a:spcAft>
            </a:pP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The </a:t>
            </a:r>
            <a:r>
              <a:rPr lang="en-US" sz="14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Serenbetz</a:t>
            </a: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Institute issues grant awards to Cottey College students and faculty to enhance learning through </a:t>
            </a:r>
            <a:r>
              <a:rPr lang="en-US" sz="1400" b="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summer leadership internships, undergraduate research grants, leadership immersions, </a:t>
            </a: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and</a:t>
            </a:r>
            <a:r>
              <a:rPr lang="en-US" sz="1400" b="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other leadership programming</a:t>
            </a: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8" name="Title 1">
            <a:extLst>
              <a:ext uri="{FF2B5EF4-FFF2-40B4-BE49-F238E27FC236}">
                <a16:creationId xmlns:a16="http://schemas.microsoft.com/office/drawing/2014/main" id="{E19BEF0D-86CD-C72F-16CD-9D4CBE84BD50}"/>
              </a:ext>
            </a:extLst>
          </p:cNvPr>
          <p:cNvSpPr txBox="1">
            <a:spLocks/>
          </p:cNvSpPr>
          <p:nvPr/>
        </p:nvSpPr>
        <p:spPr>
          <a:xfrm>
            <a:off x="3367282" y="395191"/>
            <a:ext cx="5457436"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spc="300">
                <a:solidFill>
                  <a:schemeClr val="bg1">
                    <a:lumMod val="50000"/>
                  </a:schemeClr>
                </a:solidFill>
                <a:latin typeface="Asap" pitchFamily="2" charset="0"/>
                <a:ea typeface="Cambria" panose="02040503050406030204" pitchFamily="18" charset="0"/>
              </a:rPr>
              <a:t>CAREER PREPARATION</a:t>
            </a:r>
          </a:p>
        </p:txBody>
      </p:sp>
      <p:sp>
        <p:nvSpPr>
          <p:cNvPr id="7" name="Title 1">
            <a:extLst>
              <a:ext uri="{FF2B5EF4-FFF2-40B4-BE49-F238E27FC236}">
                <a16:creationId xmlns:a16="http://schemas.microsoft.com/office/drawing/2014/main" id="{E18E79FE-2976-353D-76AC-B610E281A9F0}"/>
              </a:ext>
            </a:extLst>
          </p:cNvPr>
          <p:cNvSpPr txBox="1">
            <a:spLocks/>
          </p:cNvSpPr>
          <p:nvPr/>
        </p:nvSpPr>
        <p:spPr>
          <a:xfrm>
            <a:off x="927327" y="5104439"/>
            <a:ext cx="5165754" cy="13535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1">
              <a:lnSpc>
                <a:spcPct val="107000"/>
              </a:lnSpc>
              <a:spcBef>
                <a:spcPts val="0"/>
              </a:spcBef>
              <a:spcAft>
                <a:spcPts val="800"/>
              </a:spcAft>
            </a:pP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The </a:t>
            </a:r>
            <a:r>
              <a:rPr lang="en-US" sz="1400" err="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Serenbetz</a:t>
            </a: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 Institute for Women’s Leadership, Social Responsibility, and Global Awareness was established in the fall of 2010 to support Cottey College’s mission to educate women so they may realize their full potential as “learners, leaders, and citizens.”</a:t>
            </a:r>
          </a:p>
        </p:txBody>
      </p:sp>
      <p:pic>
        <p:nvPicPr>
          <p:cNvPr id="11" name="Picture 10" descr="A group of women holding flowers&#10;&#10;Description automatically generated with medium confidence">
            <a:extLst>
              <a:ext uri="{FF2B5EF4-FFF2-40B4-BE49-F238E27FC236}">
                <a16:creationId xmlns:a16="http://schemas.microsoft.com/office/drawing/2014/main" id="{3CD27003-5D58-262B-4E87-6F4B23841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839" b="49474"/>
          <a:stretch/>
        </p:blipFill>
        <p:spPr>
          <a:xfrm>
            <a:off x="487575" y="1120576"/>
            <a:ext cx="11211013" cy="3129805"/>
          </a:xfrm>
          <a:prstGeom prst="rect">
            <a:avLst/>
          </a:prstGeom>
        </p:spPr>
      </p:pic>
      <p:sp>
        <p:nvSpPr>
          <p:cNvPr id="2" name="Slide Number Placeholder 1">
            <a:extLst>
              <a:ext uri="{FF2B5EF4-FFF2-40B4-BE49-F238E27FC236}">
                <a16:creationId xmlns:a16="http://schemas.microsoft.com/office/drawing/2014/main" id="{4187B656-D771-BAAF-3203-49FCE79684EB}"/>
              </a:ext>
            </a:extLst>
          </p:cNvPr>
          <p:cNvSpPr>
            <a:spLocks noGrp="1"/>
          </p:cNvSpPr>
          <p:nvPr>
            <p:ph type="sldNum" sz="quarter" idx="12"/>
          </p:nvPr>
        </p:nvSpPr>
        <p:spPr/>
        <p:txBody>
          <a:bodyPr/>
          <a:lstStyle/>
          <a:p>
            <a:fld id="{50D1C6B0-6BDF-4D46-85B5-371F4BE05AA9}" type="slidenum">
              <a:rPr lang="en-US" smtClean="0"/>
              <a:t>17</a:t>
            </a:fld>
            <a:endParaRPr lang="en-US"/>
          </a:p>
        </p:txBody>
      </p:sp>
    </p:spTree>
    <p:extLst>
      <p:ext uri="{BB962C8B-B14F-4D97-AF65-F5344CB8AC3E}">
        <p14:creationId xmlns:p14="http://schemas.microsoft.com/office/powerpoint/2010/main" val="3999756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537882" y="4632881"/>
            <a:ext cx="5457436" cy="483590"/>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INTERNSHIPS</a:t>
            </a:r>
          </a:p>
        </p:txBody>
      </p:sp>
      <p:sp>
        <p:nvSpPr>
          <p:cNvPr id="14" name="Title 1">
            <a:extLst>
              <a:ext uri="{FF2B5EF4-FFF2-40B4-BE49-F238E27FC236}">
                <a16:creationId xmlns:a16="http://schemas.microsoft.com/office/drawing/2014/main" id="{0138C4CE-07E4-3F57-BC65-4FDD092467F5}"/>
              </a:ext>
            </a:extLst>
          </p:cNvPr>
          <p:cNvSpPr txBox="1">
            <a:spLocks/>
          </p:cNvSpPr>
          <p:nvPr/>
        </p:nvSpPr>
        <p:spPr>
          <a:xfrm>
            <a:off x="6190847" y="4632881"/>
            <a:ext cx="5507742"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spc="300">
                <a:solidFill>
                  <a:schemeClr val="bg1">
                    <a:lumMod val="50000"/>
                  </a:schemeClr>
                </a:solidFill>
                <a:latin typeface="Asap" pitchFamily="2" charset="0"/>
                <a:ea typeface="Cambria" panose="02040503050406030204" pitchFamily="18" charset="0"/>
              </a:rPr>
              <a:t>CAREER SERVICES</a:t>
            </a:r>
          </a:p>
        </p:txBody>
      </p:sp>
      <p:sp>
        <p:nvSpPr>
          <p:cNvPr id="15" name="Title 1">
            <a:extLst>
              <a:ext uri="{FF2B5EF4-FFF2-40B4-BE49-F238E27FC236}">
                <a16:creationId xmlns:a16="http://schemas.microsoft.com/office/drawing/2014/main" id="{F3E10DB2-73EB-5A5E-3D34-48BFD7C26852}"/>
              </a:ext>
            </a:extLst>
          </p:cNvPr>
          <p:cNvSpPr txBox="1">
            <a:spLocks/>
          </p:cNvSpPr>
          <p:nvPr/>
        </p:nvSpPr>
        <p:spPr>
          <a:xfrm>
            <a:off x="6190848" y="5116471"/>
            <a:ext cx="5507741" cy="3091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nSpc>
                <a:spcPct val="107000"/>
              </a:lnSpc>
              <a:spcBef>
                <a:spcPts val="0"/>
              </a:spcBef>
              <a:spcAft>
                <a:spcPts val="800"/>
              </a:spcAft>
            </a:pPr>
            <a:r>
              <a:rPr lang="en-US" sz="14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Mock Interview Process and Job Search Assistance</a:t>
            </a:r>
          </a:p>
        </p:txBody>
      </p:sp>
      <p:sp>
        <p:nvSpPr>
          <p:cNvPr id="3" name="Rectangle 2">
            <a:extLst>
              <a:ext uri="{FF2B5EF4-FFF2-40B4-BE49-F238E27FC236}">
                <a16:creationId xmlns:a16="http://schemas.microsoft.com/office/drawing/2014/main" id="{FF10E6A3-B301-3D8C-E1AF-7CECFE6D8FB4}"/>
              </a:ext>
            </a:extLst>
          </p:cNvPr>
          <p:cNvSpPr/>
          <p:nvPr/>
        </p:nvSpPr>
        <p:spPr>
          <a:xfrm>
            <a:off x="6190848" y="1208385"/>
            <a:ext cx="5507742" cy="3094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8B0EED6-CD5F-C718-5AEE-4D2FB543751B}"/>
              </a:ext>
            </a:extLst>
          </p:cNvPr>
          <p:cNvSpPr txBox="1">
            <a:spLocks/>
          </p:cNvSpPr>
          <p:nvPr/>
        </p:nvSpPr>
        <p:spPr>
          <a:xfrm>
            <a:off x="443041" y="5080375"/>
            <a:ext cx="5507741" cy="3280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nSpc>
                <a:spcPct val="107000"/>
              </a:lnSpc>
              <a:spcBef>
                <a:spcPts val="0"/>
              </a:spcBef>
              <a:spcAft>
                <a:spcPts val="800"/>
              </a:spcAft>
            </a:pPr>
            <a:r>
              <a:rPr lang="en-US" sz="1400">
                <a:effectLst/>
                <a:latin typeface="Cambria" panose="02040503050406030204" pitchFamily="18" charset="0"/>
                <a:ea typeface="Cambria" panose="02040503050406030204" pitchFamily="18" charset="0"/>
                <a:cs typeface="Times New Roman" panose="02020603050405020304" pitchFamily="18" charset="0"/>
              </a:rPr>
              <a:t>Approximately 25% of students complete an internship each year.</a:t>
            </a:r>
          </a:p>
        </p:txBody>
      </p:sp>
      <p:sp>
        <p:nvSpPr>
          <p:cNvPr id="8" name="Title 1">
            <a:extLst>
              <a:ext uri="{FF2B5EF4-FFF2-40B4-BE49-F238E27FC236}">
                <a16:creationId xmlns:a16="http://schemas.microsoft.com/office/drawing/2014/main" id="{E19BEF0D-86CD-C72F-16CD-9D4CBE84BD50}"/>
              </a:ext>
            </a:extLst>
          </p:cNvPr>
          <p:cNvSpPr txBox="1">
            <a:spLocks/>
          </p:cNvSpPr>
          <p:nvPr/>
        </p:nvSpPr>
        <p:spPr>
          <a:xfrm>
            <a:off x="3367282" y="395191"/>
            <a:ext cx="5457436"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spc="300">
                <a:solidFill>
                  <a:schemeClr val="bg1">
                    <a:lumMod val="50000"/>
                  </a:schemeClr>
                </a:solidFill>
                <a:latin typeface="Asap" pitchFamily="2" charset="0"/>
                <a:ea typeface="Cambria" panose="02040503050406030204" pitchFamily="18" charset="0"/>
              </a:rPr>
              <a:t>CAREER PREPARATION</a:t>
            </a:r>
          </a:p>
        </p:txBody>
      </p:sp>
      <p:pic>
        <p:nvPicPr>
          <p:cNvPr id="10" name="Picture 9" descr="A picture containing person, outdoor&#10;&#10;Description automatically generated">
            <a:extLst>
              <a:ext uri="{FF2B5EF4-FFF2-40B4-BE49-F238E27FC236}">
                <a16:creationId xmlns:a16="http://schemas.microsoft.com/office/drawing/2014/main" id="{A83A7FF6-42F3-E54C-3E9A-B5B0F06A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4" b="12228"/>
          <a:stretch/>
        </p:blipFill>
        <p:spPr>
          <a:xfrm>
            <a:off x="487575" y="1208385"/>
            <a:ext cx="5507741" cy="3094892"/>
          </a:xfrm>
          <a:prstGeom prst="rect">
            <a:avLst/>
          </a:prstGeom>
        </p:spPr>
      </p:pic>
      <p:pic>
        <p:nvPicPr>
          <p:cNvPr id="16" name="Picture 15">
            <a:extLst>
              <a:ext uri="{FF2B5EF4-FFF2-40B4-BE49-F238E27FC236}">
                <a16:creationId xmlns:a16="http://schemas.microsoft.com/office/drawing/2014/main" id="{A229B602-AAF1-F87D-B097-F8468878235B}"/>
              </a:ext>
            </a:extLst>
          </p:cNvPr>
          <p:cNvPicPr>
            <a:picLocks noChangeAspect="1"/>
          </p:cNvPicPr>
          <p:nvPr/>
        </p:nvPicPr>
        <p:blipFill>
          <a:blip r:embed="rId4" cstate="print">
            <a:extLst>
              <a:ext uri="{28A0092B-C50C-407E-A947-70E740481C1C}">
                <a14:useLocalDpi xmlns:a14="http://schemas.microsoft.com/office/drawing/2010/main" val="0"/>
              </a:ext>
            </a:extLst>
          </a:blip>
          <a:srcRect t="7845" b="7845"/>
          <a:stretch/>
        </p:blipFill>
        <p:spPr>
          <a:xfrm>
            <a:off x="6190847" y="1208385"/>
            <a:ext cx="5507742" cy="3094892"/>
          </a:xfrm>
          <a:prstGeom prst="rect">
            <a:avLst/>
          </a:prstGeom>
        </p:spPr>
      </p:pic>
      <p:sp>
        <p:nvSpPr>
          <p:cNvPr id="4" name="Slide Number Placeholder 3">
            <a:extLst>
              <a:ext uri="{FF2B5EF4-FFF2-40B4-BE49-F238E27FC236}">
                <a16:creationId xmlns:a16="http://schemas.microsoft.com/office/drawing/2014/main" id="{373278E8-E8B3-8613-BF8B-91C4C066C25C}"/>
              </a:ext>
            </a:extLst>
          </p:cNvPr>
          <p:cNvSpPr>
            <a:spLocks noGrp="1"/>
          </p:cNvSpPr>
          <p:nvPr>
            <p:ph type="sldNum" sz="quarter" idx="12"/>
          </p:nvPr>
        </p:nvSpPr>
        <p:spPr/>
        <p:txBody>
          <a:bodyPr/>
          <a:lstStyle/>
          <a:p>
            <a:fld id="{50D1C6B0-6BDF-4D46-85B5-371F4BE05AA9}" type="slidenum">
              <a:rPr lang="en-US" smtClean="0"/>
              <a:t>18</a:t>
            </a:fld>
            <a:endParaRPr lang="en-US"/>
          </a:p>
        </p:txBody>
      </p:sp>
    </p:spTree>
    <p:extLst>
      <p:ext uri="{BB962C8B-B14F-4D97-AF65-F5344CB8AC3E}">
        <p14:creationId xmlns:p14="http://schemas.microsoft.com/office/powerpoint/2010/main" val="91025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268941" y="3704784"/>
            <a:ext cx="11618259"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HOW CAN P.E.O. MEMBERS HELP?</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Supporting Cottey</a:t>
            </a:r>
          </a:p>
        </p:txBody>
      </p:sp>
      <p:pic>
        <p:nvPicPr>
          <p:cNvPr id="5" name="Graphic 4">
            <a:extLst>
              <a:ext uri="{FF2B5EF4-FFF2-40B4-BE49-F238E27FC236}">
                <a16:creationId xmlns:a16="http://schemas.microsoft.com/office/drawing/2014/main" id="{BC7F9A95-40BF-FACC-EE04-60D0794C7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08FB6F1D-CA8D-4459-0064-9C26A04C9D65}"/>
              </a:ext>
            </a:extLst>
          </p:cNvPr>
          <p:cNvSpPr>
            <a:spLocks noGrp="1"/>
          </p:cNvSpPr>
          <p:nvPr>
            <p:ph type="sldNum" sz="quarter" idx="12"/>
          </p:nvPr>
        </p:nvSpPr>
        <p:spPr/>
        <p:txBody>
          <a:bodyPr/>
          <a:lstStyle/>
          <a:p>
            <a:fld id="{50D1C6B0-6BDF-4D46-85B5-371F4BE05AA9}" type="slidenum">
              <a:rPr lang="en-US" smtClean="0"/>
              <a:t>19</a:t>
            </a:fld>
            <a:endParaRPr lang="en-US"/>
          </a:p>
        </p:txBody>
      </p:sp>
    </p:spTree>
    <p:extLst>
      <p:ext uri="{BB962C8B-B14F-4D97-AF65-F5344CB8AC3E}">
        <p14:creationId xmlns:p14="http://schemas.microsoft.com/office/powerpoint/2010/main" val="3154480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1524000" y="3637971"/>
            <a:ext cx="9144000"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OF COTTEY</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18609"/>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Founding Story</a:t>
            </a:r>
          </a:p>
        </p:txBody>
      </p:sp>
      <p:pic>
        <p:nvPicPr>
          <p:cNvPr id="7" name="Graphic 6">
            <a:extLst>
              <a:ext uri="{FF2B5EF4-FFF2-40B4-BE49-F238E27FC236}">
                <a16:creationId xmlns:a16="http://schemas.microsoft.com/office/drawing/2014/main" id="{FFFB120A-4C0E-73EA-B084-F2C7DFBEB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5" name="Slide Number Placeholder 4">
            <a:extLst>
              <a:ext uri="{FF2B5EF4-FFF2-40B4-BE49-F238E27FC236}">
                <a16:creationId xmlns:a16="http://schemas.microsoft.com/office/drawing/2014/main" id="{C34E39EB-0974-96E8-A183-E8C8C45547E2}"/>
              </a:ext>
            </a:extLst>
          </p:cNvPr>
          <p:cNvSpPr>
            <a:spLocks noGrp="1"/>
          </p:cNvSpPr>
          <p:nvPr>
            <p:ph type="sldNum" sz="quarter" idx="12"/>
          </p:nvPr>
        </p:nvSpPr>
        <p:spPr/>
        <p:txBody>
          <a:bodyPr/>
          <a:lstStyle/>
          <a:p>
            <a:fld id="{50D1C6B0-6BDF-4D46-85B5-371F4BE05AA9}" type="slidenum">
              <a:rPr lang="en-US" smtClean="0"/>
              <a:t>2</a:t>
            </a:fld>
            <a:endParaRPr lang="en-US"/>
          </a:p>
        </p:txBody>
      </p:sp>
    </p:spTree>
    <p:extLst>
      <p:ext uri="{BB962C8B-B14F-4D97-AF65-F5344CB8AC3E}">
        <p14:creationId xmlns:p14="http://schemas.microsoft.com/office/powerpoint/2010/main" val="144397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612DA7C-F512-DF02-6B08-BE324348A86D}"/>
              </a:ext>
            </a:extLst>
          </p:cNvPr>
          <p:cNvSpPr>
            <a:spLocks/>
          </p:cNvSpPr>
          <p:nvPr/>
        </p:nvSpPr>
        <p:spPr>
          <a:xfrm>
            <a:off x="6096000" y="3081481"/>
            <a:ext cx="5768926" cy="3507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B71FED-4FC5-7490-A6D0-5897D6736C99}"/>
              </a:ext>
            </a:extLst>
          </p:cNvPr>
          <p:cNvSpPr>
            <a:spLocks noGrp="1" noRot="1" noMove="1" noResize="1" noEditPoints="1" noAdjustHandles="1" noChangeArrowheads="1" noChangeShapeType="1"/>
          </p:cNvSpPr>
          <p:nvPr/>
        </p:nvSpPr>
        <p:spPr>
          <a:xfrm>
            <a:off x="327074" y="269045"/>
            <a:ext cx="5768926" cy="63199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D540961-A040-E698-B57F-FCE305B2BECE}"/>
              </a:ext>
            </a:extLst>
          </p:cNvPr>
          <p:cNvSpPr txBox="1">
            <a:spLocks/>
          </p:cNvSpPr>
          <p:nvPr/>
        </p:nvSpPr>
        <p:spPr>
          <a:xfrm>
            <a:off x="775607" y="654411"/>
            <a:ext cx="4158215" cy="7940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Referrals</a:t>
            </a:r>
            <a:endParaRPr lang="en-US" sz="36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DB5A6C9-671E-1D45-609E-E6EB6C472314}"/>
              </a:ext>
            </a:extLst>
          </p:cNvPr>
          <p:cNvSpPr txBox="1">
            <a:spLocks/>
          </p:cNvSpPr>
          <p:nvPr/>
        </p:nvSpPr>
        <p:spPr>
          <a:xfrm>
            <a:off x="6544533" y="654411"/>
            <a:ext cx="3444571" cy="7940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Visiting Cottey</a:t>
            </a:r>
            <a:endParaRPr lang="en-US" sz="36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2F6E6671-63E0-E31B-B2CD-8064E647A977}"/>
              </a:ext>
            </a:extLst>
          </p:cNvPr>
          <p:cNvSpPr txBox="1">
            <a:spLocks/>
          </p:cNvSpPr>
          <p:nvPr/>
        </p:nvSpPr>
        <p:spPr>
          <a:xfrm>
            <a:off x="327074" y="1150755"/>
            <a:ext cx="5502226" cy="14449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marR="0" lvl="1" indent="-285750">
              <a:lnSpc>
                <a:spcPct val="107000"/>
              </a:lnSpc>
              <a:spcBef>
                <a:spcPts val="0"/>
              </a:spcBef>
              <a:spcAft>
                <a:spcPts val="800"/>
              </a:spcAft>
              <a:buFont typeface="Arial" panose="020B0604020202020204" pitchFamily="34" charset="0"/>
              <a:buChar char="•"/>
            </a:pPr>
            <a:r>
              <a:rPr lang="en-US">
                <a:solidFill>
                  <a:schemeClr val="tx1">
                    <a:lumMod val="75000"/>
                    <a:lumOff val="25000"/>
                  </a:schemeClr>
                </a:solidFill>
                <a:latin typeface="Cambria" panose="02040503050406030204" pitchFamily="18" charset="0"/>
                <a:ea typeface="Cambria" panose="02040503050406030204" pitchFamily="18" charset="0"/>
                <a:cs typeface="Times New Roman" panose="02020603050405020304" pitchFamily="18" charset="0"/>
              </a:rPr>
              <a:t>D</a:t>
            </a:r>
            <a:r>
              <a:rPr lang="en-US" sz="18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o you or someone in your sphere of influence have a student in high school?</a:t>
            </a:r>
          </a:p>
          <a:p>
            <a:pPr marL="742950" marR="0" lvl="1" indent="-285750">
              <a:lnSpc>
                <a:spcPct val="107000"/>
              </a:lnSpc>
              <a:spcBef>
                <a:spcPts val="0"/>
              </a:spcBef>
              <a:spcAft>
                <a:spcPts val="800"/>
              </a:spcAft>
              <a:buFont typeface="Arial" panose="020B0604020202020204" pitchFamily="34" charset="0"/>
              <a:buChar char="•"/>
            </a:pPr>
            <a:r>
              <a:rPr lang="en-US">
                <a:solidFill>
                  <a:schemeClr val="tx1">
                    <a:lumMod val="75000"/>
                    <a:lumOff val="25000"/>
                  </a:schemeClr>
                </a:solidFill>
                <a:latin typeface="Cambria" panose="02040503050406030204" pitchFamily="18" charset="0"/>
                <a:ea typeface="Cambria" panose="02040503050406030204" pitchFamily="18" charset="0"/>
                <a:cs typeface="Times New Roman" panose="02020603050405020304" pitchFamily="18" charset="0"/>
              </a:rPr>
              <a:t>Talk about Cottey</a:t>
            </a:r>
            <a:endParaRPr lang="en-US" sz="18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B218A7CE-9295-A010-550E-3926646F13EF}"/>
              </a:ext>
            </a:extLst>
          </p:cNvPr>
          <p:cNvSpPr txBox="1">
            <a:spLocks/>
          </p:cNvSpPr>
          <p:nvPr/>
        </p:nvSpPr>
        <p:spPr>
          <a:xfrm>
            <a:off x="6075813" y="1781238"/>
            <a:ext cx="3444571" cy="1016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marR="0" lvl="1" indent="-285750">
              <a:lnSpc>
                <a:spcPct val="150000"/>
              </a:lnSpc>
              <a:spcBef>
                <a:spcPts val="0"/>
              </a:spcBef>
              <a:spcAft>
                <a:spcPts val="0"/>
              </a:spcAft>
              <a:buFont typeface="Arial" panose="020B0604020202020204" pitchFamily="34" charset="0"/>
              <a:buChar char="•"/>
            </a:pPr>
            <a:r>
              <a:rPr lang="en-US" sz="18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P.E.O. Visit Day</a:t>
            </a:r>
          </a:p>
          <a:p>
            <a:pPr marL="742950" marR="0" lvl="1" indent="-285750">
              <a:lnSpc>
                <a:spcPct val="150000"/>
              </a:lnSpc>
              <a:spcBef>
                <a:spcPts val="0"/>
              </a:spcBef>
              <a:spcAft>
                <a:spcPts val="0"/>
              </a:spcAft>
              <a:buFont typeface="Arial" panose="020B0604020202020204" pitchFamily="34" charset="0"/>
              <a:buChar char="•"/>
            </a:pPr>
            <a:r>
              <a:rPr lang="en-US" sz="18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Vacation College</a:t>
            </a:r>
          </a:p>
          <a:p>
            <a:pPr marL="742950" marR="0" lvl="1" indent="-285750">
              <a:lnSpc>
                <a:spcPct val="150000"/>
              </a:lnSpc>
              <a:spcBef>
                <a:spcPts val="0"/>
              </a:spcBef>
              <a:spcAft>
                <a:spcPts val="800"/>
              </a:spcAft>
              <a:buFont typeface="Arial" panose="020B0604020202020204" pitchFamily="34" charset="0"/>
              <a:buChar char="•"/>
            </a:pPr>
            <a:r>
              <a:rPr lang="en-US" sz="180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rPr>
              <a:t>Individual Tours</a:t>
            </a:r>
          </a:p>
        </p:txBody>
      </p:sp>
      <p:sp>
        <p:nvSpPr>
          <p:cNvPr id="5" name="Title 1">
            <a:extLst>
              <a:ext uri="{FF2B5EF4-FFF2-40B4-BE49-F238E27FC236}">
                <a16:creationId xmlns:a16="http://schemas.microsoft.com/office/drawing/2014/main" id="{4571B124-6662-7D0B-F80D-75354A7D3178}"/>
              </a:ext>
            </a:extLst>
          </p:cNvPr>
          <p:cNvSpPr txBox="1">
            <a:spLocks/>
          </p:cNvSpPr>
          <p:nvPr/>
        </p:nvSpPr>
        <p:spPr>
          <a:xfrm>
            <a:off x="751421" y="3081481"/>
            <a:ext cx="4587198" cy="7940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Supporting Students</a:t>
            </a:r>
            <a:endParaRPr lang="en-US" sz="36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142894E-8A64-AF13-38C1-36CB62FD7C66}"/>
              </a:ext>
            </a:extLst>
          </p:cNvPr>
          <p:cNvSpPr txBox="1">
            <a:spLocks/>
          </p:cNvSpPr>
          <p:nvPr/>
        </p:nvSpPr>
        <p:spPr>
          <a:xfrm>
            <a:off x="327074" y="3623468"/>
            <a:ext cx="6226934" cy="236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marR="0" lvl="1" indent="-285750">
              <a:lnSpc>
                <a:spcPct val="150000"/>
              </a:lnSpc>
              <a:spcBef>
                <a:spcPts val="0"/>
              </a:spcBef>
              <a:spcAft>
                <a:spcPts val="0"/>
              </a:spcAft>
              <a:buFont typeface="Arial" panose="020B0604020202020204" pitchFamily="34" charset="0"/>
              <a:buChar char="•"/>
            </a:pPr>
            <a:r>
              <a:rPr lang="en-US" sz="1800">
                <a:effectLst/>
                <a:latin typeface="Cambria" panose="02040503050406030204" pitchFamily="18" charset="0"/>
                <a:ea typeface="Cambria" panose="02040503050406030204" pitchFamily="18" charset="0"/>
                <a:cs typeface="Times New Roman" panose="02020603050405020304" pitchFamily="18" charset="0"/>
              </a:rPr>
              <a:t>“Support a Suite” and “Support a Student”</a:t>
            </a:r>
            <a:br>
              <a:rPr lang="en-US" sz="1800">
                <a:effectLst/>
                <a:latin typeface="Cambria" panose="02040503050406030204" pitchFamily="18" charset="0"/>
                <a:ea typeface="Cambria" panose="02040503050406030204" pitchFamily="18" charset="0"/>
                <a:cs typeface="Times New Roman" panose="02020603050405020304" pitchFamily="18" charset="0"/>
              </a:rPr>
            </a:br>
            <a:r>
              <a:rPr lang="en-US" sz="1800">
                <a:effectLst/>
                <a:latin typeface="Cambria" panose="02040503050406030204" pitchFamily="18" charset="0"/>
                <a:ea typeface="Cambria" panose="02040503050406030204" pitchFamily="18" charset="0"/>
                <a:cs typeface="Times New Roman" panose="02020603050405020304" pitchFamily="18" charset="0"/>
              </a:rPr>
              <a:t>programs</a:t>
            </a:r>
          </a:p>
          <a:p>
            <a:pPr marL="742950" marR="0" lvl="1" indent="-285750">
              <a:lnSpc>
                <a:spcPct val="150000"/>
              </a:lnSpc>
              <a:spcBef>
                <a:spcPts val="0"/>
              </a:spcBef>
              <a:spcAft>
                <a:spcPts val="0"/>
              </a:spcAft>
              <a:buFont typeface="Arial" panose="020B0604020202020204" pitchFamily="34" charset="0"/>
              <a:buChar char="•"/>
            </a:pPr>
            <a:r>
              <a:rPr lang="en-US" sz="1800">
                <a:effectLst/>
                <a:latin typeface="Cambria" panose="02040503050406030204" pitchFamily="18" charset="0"/>
                <a:ea typeface="Cambria" panose="02040503050406030204" pitchFamily="18" charset="0"/>
                <a:cs typeface="Times New Roman" panose="02020603050405020304" pitchFamily="18" charset="0"/>
              </a:rPr>
              <a:t>Cottey Cash</a:t>
            </a:r>
          </a:p>
          <a:p>
            <a:pPr marL="742950" marR="0" lvl="1" indent="-285750">
              <a:lnSpc>
                <a:spcPct val="150000"/>
              </a:lnSpc>
              <a:spcBef>
                <a:spcPts val="0"/>
              </a:spcBef>
              <a:spcAft>
                <a:spcPts val="0"/>
              </a:spcAft>
              <a:buFont typeface="Arial" panose="020B0604020202020204" pitchFamily="34" charset="0"/>
              <a:buChar char="•"/>
            </a:pPr>
            <a:r>
              <a:rPr lang="en-US" sz="1800">
                <a:effectLst/>
                <a:latin typeface="Cambria" panose="02040503050406030204" pitchFamily="18" charset="0"/>
                <a:ea typeface="Cambria" panose="02040503050406030204" pitchFamily="18" charset="0"/>
                <a:cs typeface="Times New Roman" panose="02020603050405020304" pitchFamily="18" charset="0"/>
              </a:rPr>
              <a:t>Finals Week Care Packages</a:t>
            </a:r>
          </a:p>
          <a:p>
            <a:pPr marL="742950" marR="0" lvl="1" indent="-285750">
              <a:lnSpc>
                <a:spcPct val="150000"/>
              </a:lnSpc>
              <a:spcBef>
                <a:spcPts val="0"/>
              </a:spcBef>
              <a:spcAft>
                <a:spcPts val="800"/>
              </a:spcAft>
              <a:buFont typeface="Arial" panose="020B0604020202020204" pitchFamily="34" charset="0"/>
              <a:buChar char="•"/>
            </a:pPr>
            <a:r>
              <a:rPr lang="en-US" sz="1800">
                <a:effectLst/>
                <a:latin typeface="Cambria" panose="02040503050406030204" pitchFamily="18" charset="0"/>
                <a:ea typeface="Cambria" panose="02040503050406030204" pitchFamily="18" charset="0"/>
                <a:cs typeface="Times New Roman" panose="02020603050405020304" pitchFamily="18" charset="0"/>
              </a:rPr>
              <a:t>Cakes for Cottey</a:t>
            </a:r>
          </a:p>
        </p:txBody>
      </p:sp>
      <p:pic>
        <p:nvPicPr>
          <p:cNvPr id="9" name="Picture 8" descr="A group of women sitting on a bench&#10;&#10;Description automatically generated with low confidence">
            <a:extLst>
              <a:ext uri="{FF2B5EF4-FFF2-40B4-BE49-F238E27FC236}">
                <a16:creationId xmlns:a16="http://schemas.microsoft.com/office/drawing/2014/main" id="{45158C2A-FA83-50A7-195D-B0973F41A94C}"/>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29658" t="12989" r="14264" b="35867"/>
          <a:stretch/>
        </p:blipFill>
        <p:spPr>
          <a:xfrm>
            <a:off x="6095999" y="3081482"/>
            <a:ext cx="5768926" cy="3507474"/>
          </a:xfrm>
          <a:prstGeom prst="rect">
            <a:avLst/>
          </a:prstGeom>
        </p:spPr>
      </p:pic>
      <p:sp>
        <p:nvSpPr>
          <p:cNvPr id="10" name="Title 1">
            <a:extLst>
              <a:ext uri="{FF2B5EF4-FFF2-40B4-BE49-F238E27FC236}">
                <a16:creationId xmlns:a16="http://schemas.microsoft.com/office/drawing/2014/main" id="{49BEFFCD-FFA7-C4EE-5D6C-621C7FF02610}"/>
              </a:ext>
            </a:extLst>
          </p:cNvPr>
          <p:cNvSpPr txBox="1">
            <a:spLocks/>
          </p:cNvSpPr>
          <p:nvPr/>
        </p:nvSpPr>
        <p:spPr>
          <a:xfrm>
            <a:off x="6096000" y="4755458"/>
            <a:ext cx="5768925" cy="9533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spc="300">
                <a:solidFill>
                  <a:schemeClr val="bg1"/>
                </a:solidFill>
                <a:latin typeface="Asap" pitchFamily="2" charset="0"/>
                <a:ea typeface="Cambria" panose="02040503050406030204" pitchFamily="18" charset="0"/>
              </a:rPr>
              <a:t>COTTEY.EDU/PEO</a:t>
            </a:r>
          </a:p>
        </p:txBody>
      </p:sp>
      <p:sp>
        <p:nvSpPr>
          <p:cNvPr id="3" name="Slide Number Placeholder 2">
            <a:extLst>
              <a:ext uri="{FF2B5EF4-FFF2-40B4-BE49-F238E27FC236}">
                <a16:creationId xmlns:a16="http://schemas.microsoft.com/office/drawing/2014/main" id="{A6639A9D-C801-6B1C-775C-E1612E028D71}"/>
              </a:ext>
            </a:extLst>
          </p:cNvPr>
          <p:cNvSpPr>
            <a:spLocks noGrp="1"/>
          </p:cNvSpPr>
          <p:nvPr>
            <p:ph type="sldNum" sz="quarter" idx="12"/>
          </p:nvPr>
        </p:nvSpPr>
        <p:spPr/>
        <p:txBody>
          <a:bodyPr/>
          <a:lstStyle/>
          <a:p>
            <a:fld id="{50D1C6B0-6BDF-4D46-85B5-371F4BE05AA9}" type="slidenum">
              <a:rPr lang="en-US" smtClean="0"/>
              <a:t>20</a:t>
            </a:fld>
            <a:endParaRPr lang="en-US"/>
          </a:p>
        </p:txBody>
      </p:sp>
    </p:spTree>
    <p:extLst>
      <p:ext uri="{BB962C8B-B14F-4D97-AF65-F5344CB8AC3E}">
        <p14:creationId xmlns:p14="http://schemas.microsoft.com/office/powerpoint/2010/main" val="357246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women holding up white signs&#10;&#10;Description automatically generated">
            <a:extLst>
              <a:ext uri="{FF2B5EF4-FFF2-40B4-BE49-F238E27FC236}">
                <a16:creationId xmlns:a16="http://schemas.microsoft.com/office/drawing/2014/main" id="{69ECEF25-CFE6-851A-A4E2-E7F0D9C18FB0}"/>
              </a:ext>
            </a:extLst>
          </p:cNvPr>
          <p:cNvPicPr>
            <a:picLocks noChangeAspect="1"/>
          </p:cNvPicPr>
          <p:nvPr/>
        </p:nvPicPr>
        <p:blipFill rotWithShape="1">
          <a:blip r:embed="rId3"/>
          <a:srcRect t="9192" b="9192"/>
          <a:stretch/>
        </p:blipFill>
        <p:spPr>
          <a:xfrm>
            <a:off x="0" y="0"/>
            <a:ext cx="12192000" cy="6858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2F23D66-770D-B448-9BF9-4D4D03BF1B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94" y="160945"/>
            <a:ext cx="1202814" cy="916144"/>
          </a:xfrm>
          <a:prstGeom prst="rect">
            <a:avLst/>
          </a:prstGeom>
        </p:spPr>
      </p:pic>
      <p:sp>
        <p:nvSpPr>
          <p:cNvPr id="2" name="TextBox 1">
            <a:extLst>
              <a:ext uri="{FF2B5EF4-FFF2-40B4-BE49-F238E27FC236}">
                <a16:creationId xmlns:a16="http://schemas.microsoft.com/office/drawing/2014/main" id="{78B84CF6-74D3-1A26-13C2-C027AF71B723}"/>
              </a:ext>
            </a:extLst>
          </p:cNvPr>
          <p:cNvSpPr txBox="1"/>
          <p:nvPr/>
        </p:nvSpPr>
        <p:spPr>
          <a:xfrm rot="-120000">
            <a:off x="1548581" y="3846872"/>
            <a:ext cx="3810000" cy="16065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solidFill>
                  <a:schemeClr val="accent1">
                    <a:lumMod val="50000"/>
                  </a:schemeClr>
                </a:solidFill>
                <a:latin typeface="Fairwater Script"/>
                <a:cs typeface="Calibri"/>
              </a:rPr>
              <a:t>Thank</a:t>
            </a:r>
            <a:endParaRPr lang="en-US" sz="9600" b="1">
              <a:solidFill>
                <a:schemeClr val="accent1">
                  <a:lumMod val="50000"/>
                </a:schemeClr>
              </a:solidFill>
              <a:latin typeface="Fairwater Script"/>
            </a:endParaRPr>
          </a:p>
        </p:txBody>
      </p:sp>
      <p:sp>
        <p:nvSpPr>
          <p:cNvPr id="3" name="TextBox 2">
            <a:extLst>
              <a:ext uri="{FF2B5EF4-FFF2-40B4-BE49-F238E27FC236}">
                <a16:creationId xmlns:a16="http://schemas.microsoft.com/office/drawing/2014/main" id="{3C2A0BC0-0945-AC5F-0069-6EE0814F8856}"/>
              </a:ext>
            </a:extLst>
          </p:cNvPr>
          <p:cNvSpPr txBox="1"/>
          <p:nvPr/>
        </p:nvSpPr>
        <p:spPr>
          <a:xfrm rot="-240000">
            <a:off x="7054644" y="3809998"/>
            <a:ext cx="422787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solidFill>
                  <a:schemeClr val="accent1">
                    <a:lumMod val="50000"/>
                  </a:schemeClr>
                </a:solidFill>
                <a:latin typeface="Fairwater Script"/>
                <a:cs typeface="Calibri"/>
              </a:rPr>
              <a:t>You!</a:t>
            </a:r>
          </a:p>
        </p:txBody>
      </p:sp>
      <p:sp>
        <p:nvSpPr>
          <p:cNvPr id="4" name="Slide Number Placeholder 3">
            <a:extLst>
              <a:ext uri="{FF2B5EF4-FFF2-40B4-BE49-F238E27FC236}">
                <a16:creationId xmlns:a16="http://schemas.microsoft.com/office/drawing/2014/main" id="{1A7FDE72-3504-6CF1-4CC1-A83C295E1BE3}"/>
              </a:ext>
            </a:extLst>
          </p:cNvPr>
          <p:cNvSpPr>
            <a:spLocks noGrp="1"/>
          </p:cNvSpPr>
          <p:nvPr>
            <p:ph type="sldNum" sz="quarter" idx="12"/>
          </p:nvPr>
        </p:nvSpPr>
        <p:spPr/>
        <p:txBody>
          <a:bodyPr/>
          <a:lstStyle/>
          <a:p>
            <a:fld id="{50D1C6B0-6BDF-4D46-85B5-371F4BE05AA9}" type="slidenum">
              <a:rPr lang="en-US" smtClean="0"/>
              <a:t>21</a:t>
            </a:fld>
            <a:endParaRPr lang="en-US"/>
          </a:p>
        </p:txBody>
      </p:sp>
    </p:spTree>
    <p:extLst>
      <p:ext uri="{BB962C8B-B14F-4D97-AF65-F5344CB8AC3E}">
        <p14:creationId xmlns:p14="http://schemas.microsoft.com/office/powerpoint/2010/main" val="365478585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4114799" y="484094"/>
            <a:ext cx="7642411" cy="483590"/>
          </a:xfrm>
        </p:spPr>
        <p:txBody>
          <a:bodyPr>
            <a:normAutofit/>
          </a:bodyPr>
          <a:lstStyle/>
          <a:p>
            <a:pPr algn="l"/>
            <a:r>
              <a:rPr lang="en-US" sz="1400" spc="300">
                <a:solidFill>
                  <a:schemeClr val="bg1">
                    <a:lumMod val="50000"/>
                  </a:schemeClr>
                </a:solidFill>
                <a:latin typeface="Asap" pitchFamily="2" charset="0"/>
                <a:ea typeface="Cambria" panose="02040503050406030204" pitchFamily="18" charset="0"/>
              </a:rPr>
              <a:t>FOUNDED</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663389" y="3914251"/>
            <a:ext cx="2738718" cy="23570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600">
                <a:latin typeface="Cambria" panose="02040503050406030204" pitchFamily="18" charset="0"/>
                <a:ea typeface="Cambria" panose="02040503050406030204" pitchFamily="18" charset="0"/>
              </a:rPr>
              <a:t>Virginia</a:t>
            </a:r>
          </a:p>
          <a:p>
            <a:pPr algn="l">
              <a:lnSpc>
                <a:spcPct val="100000"/>
              </a:lnSpc>
            </a:pPr>
            <a:r>
              <a:rPr lang="en-US" sz="3600">
                <a:latin typeface="Cambria" panose="02040503050406030204" pitchFamily="18" charset="0"/>
                <a:ea typeface="Cambria" panose="02040503050406030204" pitchFamily="18" charset="0"/>
              </a:rPr>
              <a:t>Alice</a:t>
            </a:r>
          </a:p>
          <a:p>
            <a:pPr algn="l">
              <a:lnSpc>
                <a:spcPct val="100000"/>
              </a:lnSpc>
            </a:pPr>
            <a:r>
              <a:rPr lang="en-US" sz="3600">
                <a:latin typeface="Cambria" panose="02040503050406030204" pitchFamily="18" charset="0"/>
                <a:ea typeface="Cambria" panose="02040503050406030204" pitchFamily="18" charset="0"/>
              </a:rPr>
              <a:t>Cottey</a:t>
            </a:r>
          </a:p>
        </p:txBody>
      </p:sp>
      <p:sp>
        <p:nvSpPr>
          <p:cNvPr id="4" name="Title 1">
            <a:extLst>
              <a:ext uri="{FF2B5EF4-FFF2-40B4-BE49-F238E27FC236}">
                <a16:creationId xmlns:a16="http://schemas.microsoft.com/office/drawing/2014/main" id="{F605BC17-8872-8BC1-C226-1E788DE91FC1}"/>
              </a:ext>
            </a:extLst>
          </p:cNvPr>
          <p:cNvSpPr txBox="1">
            <a:spLocks/>
          </p:cNvSpPr>
          <p:nvPr/>
        </p:nvSpPr>
        <p:spPr>
          <a:xfrm>
            <a:off x="4114798" y="1762168"/>
            <a:ext cx="7642411"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spc="300">
                <a:solidFill>
                  <a:schemeClr val="bg1">
                    <a:lumMod val="50000"/>
                  </a:schemeClr>
                </a:solidFill>
                <a:latin typeface="Asap" pitchFamily="2" charset="0"/>
                <a:ea typeface="Cambria" panose="02040503050406030204" pitchFamily="18" charset="0"/>
              </a:rPr>
              <a:t>EQUALITY IN EDUCATION</a:t>
            </a:r>
          </a:p>
        </p:txBody>
      </p:sp>
      <p:sp>
        <p:nvSpPr>
          <p:cNvPr id="5" name="Title 1">
            <a:extLst>
              <a:ext uri="{FF2B5EF4-FFF2-40B4-BE49-F238E27FC236}">
                <a16:creationId xmlns:a16="http://schemas.microsoft.com/office/drawing/2014/main" id="{277D3CC3-60F4-8EC1-BAB9-85A6722A1573}"/>
              </a:ext>
            </a:extLst>
          </p:cNvPr>
          <p:cNvSpPr txBox="1">
            <a:spLocks/>
          </p:cNvSpPr>
          <p:nvPr/>
        </p:nvSpPr>
        <p:spPr>
          <a:xfrm>
            <a:off x="4114798" y="3010480"/>
            <a:ext cx="7642411"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spc="300">
                <a:solidFill>
                  <a:schemeClr val="bg1">
                    <a:lumMod val="50000"/>
                  </a:schemeClr>
                </a:solidFill>
                <a:latin typeface="Asap" pitchFamily="2" charset="0"/>
                <a:ea typeface="Cambria" panose="02040503050406030204" pitchFamily="18" charset="0"/>
              </a:rPr>
              <a:t>STARTING HER COLLEGE</a:t>
            </a:r>
          </a:p>
        </p:txBody>
      </p:sp>
      <p:sp>
        <p:nvSpPr>
          <p:cNvPr id="6" name="Title 1">
            <a:extLst>
              <a:ext uri="{FF2B5EF4-FFF2-40B4-BE49-F238E27FC236}">
                <a16:creationId xmlns:a16="http://schemas.microsoft.com/office/drawing/2014/main" id="{38693D92-6345-C4DD-7A96-D73B5BF7FEFD}"/>
              </a:ext>
            </a:extLst>
          </p:cNvPr>
          <p:cNvSpPr txBox="1">
            <a:spLocks/>
          </p:cNvSpPr>
          <p:nvPr/>
        </p:nvSpPr>
        <p:spPr>
          <a:xfrm>
            <a:off x="4114797" y="4839181"/>
            <a:ext cx="7642411"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spc="300">
                <a:solidFill>
                  <a:schemeClr val="bg1">
                    <a:lumMod val="50000"/>
                  </a:schemeClr>
                </a:solidFill>
                <a:latin typeface="Asap" pitchFamily="2" charset="0"/>
                <a:ea typeface="Cambria" panose="02040503050406030204" pitchFamily="18" charset="0"/>
              </a:rPr>
              <a:t>A SPECIAL GIFT</a:t>
            </a:r>
          </a:p>
        </p:txBody>
      </p:sp>
      <p:sp>
        <p:nvSpPr>
          <p:cNvPr id="7" name="Title 1">
            <a:extLst>
              <a:ext uri="{FF2B5EF4-FFF2-40B4-BE49-F238E27FC236}">
                <a16:creationId xmlns:a16="http://schemas.microsoft.com/office/drawing/2014/main" id="{AD540961-A040-E698-B57F-FCE305B2BECE}"/>
              </a:ext>
            </a:extLst>
          </p:cNvPr>
          <p:cNvSpPr txBox="1">
            <a:spLocks/>
          </p:cNvSpPr>
          <p:nvPr/>
        </p:nvSpPr>
        <p:spPr>
          <a:xfrm>
            <a:off x="4114797" y="359798"/>
            <a:ext cx="7413814" cy="9369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a:solidFill>
                  <a:schemeClr val="tx1">
                    <a:lumMod val="85000"/>
                    <a:lumOff val="15000"/>
                  </a:schemeClr>
                </a:solidFill>
                <a:latin typeface="Cambria" panose="02040503050406030204" pitchFamily="18" charset="0"/>
                <a:ea typeface="Cambria" panose="02040503050406030204" pitchFamily="18" charset="0"/>
              </a:rPr>
              <a:t>By Virginia Alice Cottey in 1884</a:t>
            </a:r>
          </a:p>
        </p:txBody>
      </p:sp>
      <p:sp>
        <p:nvSpPr>
          <p:cNvPr id="8" name="Title 1">
            <a:extLst>
              <a:ext uri="{FF2B5EF4-FFF2-40B4-BE49-F238E27FC236}">
                <a16:creationId xmlns:a16="http://schemas.microsoft.com/office/drawing/2014/main" id="{F0A7B7C0-F3DD-881F-1027-961FA63D8258}"/>
              </a:ext>
            </a:extLst>
          </p:cNvPr>
          <p:cNvSpPr txBox="1">
            <a:spLocks/>
          </p:cNvSpPr>
          <p:nvPr/>
        </p:nvSpPr>
        <p:spPr>
          <a:xfrm>
            <a:off x="3886198" y="1638376"/>
            <a:ext cx="7413814" cy="9369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marR="0" algn="l">
              <a:lnSpc>
                <a:spcPct val="107000"/>
              </a:lnSpc>
              <a:spcBef>
                <a:spcPts val="0"/>
              </a:spcBef>
              <a:spcAft>
                <a:spcPts val="800"/>
              </a:spcAft>
            </a:pPr>
            <a:r>
              <a:rPr lang="en-US" sz="18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rPr>
              <a:t>Women deserve the same quality of education as men</a:t>
            </a:r>
          </a:p>
        </p:txBody>
      </p:sp>
      <p:sp>
        <p:nvSpPr>
          <p:cNvPr id="9" name="Title 1">
            <a:extLst>
              <a:ext uri="{FF2B5EF4-FFF2-40B4-BE49-F238E27FC236}">
                <a16:creationId xmlns:a16="http://schemas.microsoft.com/office/drawing/2014/main" id="{08D2D283-1EF1-06DC-9E5E-C53D028D5AA2}"/>
              </a:ext>
            </a:extLst>
          </p:cNvPr>
          <p:cNvSpPr txBox="1">
            <a:spLocks/>
          </p:cNvSpPr>
          <p:nvPr/>
        </p:nvSpPr>
        <p:spPr>
          <a:xfrm>
            <a:off x="3886198" y="3487722"/>
            <a:ext cx="7413814" cy="9369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marR="0" algn="l">
              <a:lnSpc>
                <a:spcPct val="107000"/>
              </a:lnSpc>
              <a:spcBef>
                <a:spcPts val="0"/>
              </a:spcBef>
              <a:spcAft>
                <a:spcPts val="800"/>
              </a:spcAft>
            </a:pPr>
            <a:r>
              <a:rPr lang="en-US" sz="18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rPr>
              <a:t>Virginia Alice took her savings of $3,000 and contacted Methodist ministers around Missouri. Finally a reverend in Nevada, MO agreed to donate the land for the school to be built.</a:t>
            </a:r>
          </a:p>
        </p:txBody>
      </p:sp>
      <p:sp>
        <p:nvSpPr>
          <p:cNvPr id="10" name="Title 1">
            <a:extLst>
              <a:ext uri="{FF2B5EF4-FFF2-40B4-BE49-F238E27FC236}">
                <a16:creationId xmlns:a16="http://schemas.microsoft.com/office/drawing/2014/main" id="{0CE7F2C0-D51A-E74F-717D-B1974BB8F46F}"/>
              </a:ext>
            </a:extLst>
          </p:cNvPr>
          <p:cNvSpPr txBox="1">
            <a:spLocks/>
          </p:cNvSpPr>
          <p:nvPr/>
        </p:nvSpPr>
        <p:spPr>
          <a:xfrm>
            <a:off x="3886198" y="5092757"/>
            <a:ext cx="7413814" cy="9369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28600" marR="0" algn="l">
              <a:lnSpc>
                <a:spcPct val="107000"/>
              </a:lnSpc>
              <a:spcBef>
                <a:spcPts val="0"/>
              </a:spcBef>
              <a:spcAft>
                <a:spcPts val="800"/>
              </a:spcAft>
            </a:pPr>
            <a:r>
              <a:rPr lang="en-US" sz="1800">
                <a:solidFill>
                  <a:schemeClr val="tx1">
                    <a:lumMod val="85000"/>
                    <a:lumOff val="15000"/>
                  </a:schemeClr>
                </a:solidFill>
                <a:effectLst/>
                <a:latin typeface="Cambria"/>
                <a:ea typeface="Cambria"/>
                <a:cs typeface="Times New Roman"/>
              </a:rPr>
              <a:t>In 1927, she gifted the school to the P.E.O. </a:t>
            </a:r>
            <a:r>
              <a:rPr lang="en-US" sz="1800">
                <a:solidFill>
                  <a:schemeClr val="tx1">
                    <a:lumMod val="85000"/>
                    <a:lumOff val="15000"/>
                  </a:schemeClr>
                </a:solidFill>
                <a:latin typeface="Cambria"/>
                <a:ea typeface="Cambria"/>
                <a:cs typeface="Times New Roman"/>
              </a:rPr>
              <a:t>Sisterhood</a:t>
            </a:r>
            <a:r>
              <a:rPr lang="en-US" sz="1800">
                <a:solidFill>
                  <a:schemeClr val="tx1">
                    <a:lumMod val="85000"/>
                    <a:lumOff val="15000"/>
                  </a:schemeClr>
                </a:solidFill>
                <a:effectLst/>
                <a:latin typeface="Cambria"/>
                <a:ea typeface="Cambria"/>
                <a:cs typeface="Times New Roman"/>
              </a:rPr>
              <a:t> to take care of the college moving forward.</a:t>
            </a:r>
          </a:p>
        </p:txBody>
      </p:sp>
      <p:pic>
        <p:nvPicPr>
          <p:cNvPr id="13" name="Picture 12" descr="A picture containing text, clothing, person, suit&#10;&#10;Description automatically generated">
            <a:extLst>
              <a:ext uri="{FF2B5EF4-FFF2-40B4-BE49-F238E27FC236}">
                <a16:creationId xmlns:a16="http://schemas.microsoft.com/office/drawing/2014/main" id="{7A72743F-7EF8-DEEF-9938-1BD92AA80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88" y="805360"/>
            <a:ext cx="2738717" cy="3654475"/>
          </a:xfrm>
          <a:prstGeom prst="rect">
            <a:avLst/>
          </a:prstGeom>
        </p:spPr>
      </p:pic>
      <p:sp>
        <p:nvSpPr>
          <p:cNvPr id="11" name="Slide Number Placeholder 10">
            <a:extLst>
              <a:ext uri="{FF2B5EF4-FFF2-40B4-BE49-F238E27FC236}">
                <a16:creationId xmlns:a16="http://schemas.microsoft.com/office/drawing/2014/main" id="{CBC2C45B-20CA-FDF1-33BE-8F88A5DE75EE}"/>
              </a:ext>
            </a:extLst>
          </p:cNvPr>
          <p:cNvSpPr>
            <a:spLocks noGrp="1"/>
          </p:cNvSpPr>
          <p:nvPr>
            <p:ph type="sldNum" sz="quarter" idx="12"/>
          </p:nvPr>
        </p:nvSpPr>
        <p:spPr/>
        <p:txBody>
          <a:bodyPr/>
          <a:lstStyle/>
          <a:p>
            <a:fld id="{50D1C6B0-6BDF-4D46-85B5-371F4BE05AA9}" type="slidenum">
              <a:rPr lang="en-US" smtClean="0"/>
              <a:t>3</a:t>
            </a:fld>
            <a:endParaRPr lang="en-US"/>
          </a:p>
        </p:txBody>
      </p:sp>
    </p:spTree>
    <p:extLst>
      <p:ext uri="{BB962C8B-B14F-4D97-AF65-F5344CB8AC3E}">
        <p14:creationId xmlns:p14="http://schemas.microsoft.com/office/powerpoint/2010/main" val="292072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304800" y="2669094"/>
            <a:ext cx="11582400"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Today’s Cottey</a:t>
            </a:r>
          </a:p>
        </p:txBody>
      </p:sp>
      <p:pic>
        <p:nvPicPr>
          <p:cNvPr id="8" name="Graphic 7">
            <a:extLst>
              <a:ext uri="{FF2B5EF4-FFF2-40B4-BE49-F238E27FC236}">
                <a16:creationId xmlns:a16="http://schemas.microsoft.com/office/drawing/2014/main" id="{B1E1A644-FDFC-FE3D-B0D9-C05782E08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2" name="Slide Number Placeholder 1">
            <a:extLst>
              <a:ext uri="{FF2B5EF4-FFF2-40B4-BE49-F238E27FC236}">
                <a16:creationId xmlns:a16="http://schemas.microsoft.com/office/drawing/2014/main" id="{38C75433-6E59-76AA-DA36-A17F24BD532C}"/>
              </a:ext>
            </a:extLst>
          </p:cNvPr>
          <p:cNvSpPr>
            <a:spLocks noGrp="1"/>
          </p:cNvSpPr>
          <p:nvPr>
            <p:ph type="sldNum" sz="quarter" idx="12"/>
          </p:nvPr>
        </p:nvSpPr>
        <p:spPr/>
        <p:txBody>
          <a:bodyPr/>
          <a:lstStyle/>
          <a:p>
            <a:fld id="{50D1C6B0-6BDF-4D46-85B5-371F4BE05AA9}" type="slidenum">
              <a:rPr lang="en-US" smtClean="0"/>
              <a:t>4</a:t>
            </a:fld>
            <a:endParaRPr lang="en-US"/>
          </a:p>
        </p:txBody>
      </p:sp>
    </p:spTree>
    <p:extLst>
      <p:ext uri="{BB962C8B-B14F-4D97-AF65-F5344CB8AC3E}">
        <p14:creationId xmlns:p14="http://schemas.microsoft.com/office/powerpoint/2010/main" val="33239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1BD52A-A126-41DC-A1C3-3DC22644E945}"/>
              </a:ext>
            </a:extLst>
          </p:cNvPr>
          <p:cNvSpPr txBox="1">
            <a:spLocks/>
          </p:cNvSpPr>
          <p:nvPr/>
        </p:nvSpPr>
        <p:spPr>
          <a:xfrm>
            <a:off x="441158" y="1208314"/>
            <a:ext cx="7233271" cy="43107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a:lnSpc>
                <a:spcPct val="107000"/>
              </a:lnSpc>
              <a:spcBef>
                <a:spcPts val="0"/>
              </a:spcBef>
              <a:spcAft>
                <a:spcPts val="0"/>
              </a:spcAft>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Enrollment</a:t>
            </a:r>
            <a:r>
              <a:rPr lang="en-US" sz="2400" dirty="0">
                <a:solidFill>
                  <a:schemeClr val="bg2">
                    <a:lumMod val="25000"/>
                  </a:schemeClr>
                </a:solidFill>
                <a:effectLst/>
                <a:latin typeface="Cambria"/>
                <a:ea typeface="Cambria"/>
                <a:cs typeface="Times New Roman"/>
              </a:rPr>
              <a:t>: </a:t>
            </a:r>
            <a:r>
              <a:rPr lang="en-US" sz="2400" dirty="0">
                <a:solidFill>
                  <a:schemeClr val="bg2">
                    <a:lumMod val="25000"/>
                  </a:schemeClr>
                </a:solidFill>
                <a:latin typeface="Cambria"/>
                <a:ea typeface="Cambria"/>
                <a:cs typeface="Arial"/>
              </a:rPr>
              <a:t>266</a:t>
            </a:r>
            <a:r>
              <a:rPr lang="en-US" sz="2400" dirty="0">
                <a:solidFill>
                  <a:schemeClr val="bg2">
                    <a:lumMod val="25000"/>
                  </a:schemeClr>
                </a:solidFill>
                <a:effectLst/>
                <a:latin typeface="Cambria"/>
                <a:ea typeface="Cambria"/>
                <a:cs typeface="Times New Roman"/>
              </a:rPr>
              <a:t> students (fall 2023)</a:t>
            </a:r>
          </a:p>
          <a:p>
            <a:pPr marL="342900" marR="0" lvl="0" indent="-342900" algn="l">
              <a:lnSpc>
                <a:spcPct val="107000"/>
              </a:lnSpc>
              <a:spcBef>
                <a:spcPts val="0"/>
              </a:spcBef>
              <a:spcAft>
                <a:spcPts val="0"/>
              </a:spcAft>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Student body</a:t>
            </a:r>
            <a:r>
              <a:rPr lang="en-US" sz="2400" dirty="0">
                <a:solidFill>
                  <a:schemeClr val="bg2">
                    <a:lumMod val="25000"/>
                  </a:schemeClr>
                </a:solidFill>
                <a:effectLst/>
                <a:latin typeface="Cambria"/>
                <a:ea typeface="Cambria"/>
                <a:cs typeface="Times New Roman"/>
              </a:rPr>
              <a:t>: 37 states represented and 9 countries (fall 2023)</a:t>
            </a:r>
          </a:p>
          <a:p>
            <a:pPr marL="342900" marR="0" lvl="0" indent="-342900" algn="l">
              <a:lnSpc>
                <a:spcPct val="107000"/>
              </a:lnSpc>
              <a:spcBef>
                <a:spcPts val="0"/>
              </a:spcBef>
              <a:spcAft>
                <a:spcPts val="0"/>
              </a:spcAft>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Alumnae</a:t>
            </a:r>
            <a:r>
              <a:rPr lang="en-US" sz="2400" dirty="0">
                <a:solidFill>
                  <a:schemeClr val="bg2">
                    <a:lumMod val="25000"/>
                  </a:schemeClr>
                </a:solidFill>
                <a:effectLst/>
                <a:latin typeface="Cambria"/>
                <a:ea typeface="Cambria"/>
                <a:cs typeface="Times New Roman"/>
              </a:rPr>
              <a:t>: </a:t>
            </a:r>
            <a:r>
              <a:rPr lang="en-US" sz="2400" dirty="0">
                <a:solidFill>
                  <a:schemeClr val="bg2">
                    <a:lumMod val="25000"/>
                  </a:schemeClr>
                </a:solidFill>
                <a:latin typeface="Cambria"/>
                <a:ea typeface="Cambria"/>
                <a:cs typeface="Times New Roman"/>
              </a:rPr>
              <a:t>10,600</a:t>
            </a:r>
            <a:r>
              <a:rPr lang="en-US" sz="2400" dirty="0">
                <a:solidFill>
                  <a:schemeClr val="bg2">
                    <a:lumMod val="25000"/>
                  </a:schemeClr>
                </a:solidFill>
                <a:effectLst/>
                <a:latin typeface="Cambria"/>
                <a:ea typeface="Cambria"/>
                <a:cs typeface="Times New Roman"/>
              </a:rPr>
              <a:t>+</a:t>
            </a:r>
          </a:p>
          <a:p>
            <a:pPr marL="342900" marR="0" lvl="0" indent="-342900" algn="l">
              <a:lnSpc>
                <a:spcPct val="107000"/>
              </a:lnSpc>
              <a:spcBef>
                <a:spcPts val="0"/>
              </a:spcBef>
              <a:spcAft>
                <a:spcPts val="0"/>
              </a:spcAft>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Campus</a:t>
            </a:r>
            <a:r>
              <a:rPr lang="en-US" sz="2400" dirty="0">
                <a:solidFill>
                  <a:schemeClr val="bg2">
                    <a:lumMod val="25000"/>
                  </a:schemeClr>
                </a:solidFill>
                <a:effectLst/>
                <a:latin typeface="Cambria"/>
                <a:ea typeface="Cambria"/>
                <a:cs typeface="Times New Roman"/>
              </a:rPr>
              <a:t>: 15 buildings on 12 city blocks</a:t>
            </a:r>
          </a:p>
          <a:p>
            <a:pPr marL="342900" marR="0" lvl="0" indent="-342900" algn="l">
              <a:lnSpc>
                <a:spcPct val="107000"/>
              </a:lnSpc>
              <a:spcBef>
                <a:spcPts val="0"/>
              </a:spcBef>
              <a:spcAft>
                <a:spcPts val="0"/>
              </a:spcAft>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Student/Faculty Ratio</a:t>
            </a:r>
            <a:r>
              <a:rPr lang="en-US" sz="2400" dirty="0">
                <a:solidFill>
                  <a:schemeClr val="bg2">
                    <a:lumMod val="25000"/>
                  </a:schemeClr>
                </a:solidFill>
                <a:effectLst/>
                <a:latin typeface="Cambria"/>
                <a:ea typeface="Cambria"/>
                <a:cs typeface="Times New Roman"/>
              </a:rPr>
              <a:t>: 7:1</a:t>
            </a:r>
          </a:p>
          <a:p>
            <a:pPr marL="342900" indent="-342900" algn="l">
              <a:lnSpc>
                <a:spcPct val="107000"/>
              </a:lnSpc>
              <a:spcBef>
                <a:spcPts val="0"/>
              </a:spcBef>
              <a:buFont typeface="Symbol" panose="05050102010706020507" pitchFamily="18" charset="2"/>
              <a:buChar char=""/>
            </a:pPr>
            <a:r>
              <a:rPr lang="en-US" sz="2400" b="1" dirty="0">
                <a:solidFill>
                  <a:schemeClr val="bg2">
                    <a:lumMod val="25000"/>
                  </a:schemeClr>
                </a:solidFill>
                <a:effectLst/>
                <a:latin typeface="Cambria"/>
                <a:ea typeface="Cambria"/>
                <a:cs typeface="Times New Roman"/>
              </a:rPr>
              <a:t>Athletics</a:t>
            </a:r>
            <a:r>
              <a:rPr lang="en-US" sz="2400" dirty="0">
                <a:solidFill>
                  <a:schemeClr val="bg2">
                    <a:lumMod val="25000"/>
                  </a:schemeClr>
                </a:solidFill>
                <a:effectLst/>
                <a:latin typeface="Cambria"/>
                <a:ea typeface="Cambria"/>
                <a:cs typeface="Times New Roman"/>
              </a:rPr>
              <a:t>: </a:t>
            </a:r>
            <a:r>
              <a:rPr lang="en-US" sz="2400" dirty="0">
                <a:solidFill>
                  <a:schemeClr val="bg2">
                    <a:lumMod val="25000"/>
                  </a:schemeClr>
                </a:solidFill>
                <a:latin typeface="Cambria"/>
                <a:ea typeface="Cambria"/>
                <a:cs typeface="Times New Roman"/>
              </a:rPr>
              <a:t>8</a:t>
            </a:r>
            <a:r>
              <a:rPr lang="en-US" sz="2400" dirty="0">
                <a:solidFill>
                  <a:schemeClr val="bg2">
                    <a:lumMod val="25000"/>
                  </a:schemeClr>
                </a:solidFill>
                <a:effectLst/>
                <a:latin typeface="Cambria"/>
                <a:ea typeface="Cambria"/>
                <a:cs typeface="Times New Roman"/>
              </a:rPr>
              <a:t> scholarship sports offered</a:t>
            </a:r>
            <a:r>
              <a:rPr lang="en-US" sz="2400" dirty="0">
                <a:solidFill>
                  <a:schemeClr val="bg2">
                    <a:lumMod val="25000"/>
                  </a:schemeClr>
                </a:solidFill>
                <a:latin typeface="Cambria"/>
                <a:ea typeface="Cambria"/>
                <a:cs typeface="Times New Roman"/>
              </a:rPr>
              <a:t> (3 sports coming in 2024 – Cheer, Dance, Bowling)</a:t>
            </a:r>
            <a:endParaRPr lang="en-US" sz="2400" dirty="0">
              <a:solidFill>
                <a:schemeClr val="bg2">
                  <a:lumMod val="25000"/>
                </a:schemeClr>
              </a:solidFill>
              <a:effectLst/>
              <a:latin typeface="Cambria"/>
              <a:ea typeface="Cambria"/>
              <a:cs typeface="Times New Roman"/>
            </a:endParaRPr>
          </a:p>
          <a:p>
            <a:pPr marL="342900" indent="-342900" algn="l">
              <a:lnSpc>
                <a:spcPct val="107000"/>
              </a:lnSpc>
              <a:spcBef>
                <a:spcPts val="0"/>
              </a:spcBef>
              <a:spcAft>
                <a:spcPts val="800"/>
              </a:spcAft>
              <a:buFont typeface="Symbol" panose="05050102010706020507" pitchFamily="18" charset="2"/>
              <a:buChar char=""/>
            </a:pPr>
            <a:r>
              <a:rPr lang="en-US" sz="2400" b="1" dirty="0">
                <a:solidFill>
                  <a:schemeClr val="bg2">
                    <a:lumMod val="25000"/>
                  </a:schemeClr>
                </a:solidFill>
                <a:latin typeface="Cambria"/>
                <a:ea typeface="Cambria"/>
                <a:cs typeface="Times New Roman"/>
              </a:rPr>
              <a:t>Ranked as a Top 10 </a:t>
            </a:r>
            <a:r>
              <a:rPr lang="en-US" sz="2400" dirty="0">
                <a:solidFill>
                  <a:schemeClr val="bg2">
                    <a:lumMod val="25000"/>
                  </a:schemeClr>
                </a:solidFill>
                <a:effectLst/>
                <a:latin typeface="Cambria"/>
                <a:ea typeface="Cambria"/>
                <a:cs typeface="Times New Roman"/>
              </a:rPr>
              <a:t>Best </a:t>
            </a:r>
            <a:r>
              <a:rPr lang="en-US" sz="2400" dirty="0">
                <a:solidFill>
                  <a:schemeClr val="bg2">
                    <a:lumMod val="25000"/>
                  </a:schemeClr>
                </a:solidFill>
                <a:latin typeface="Cambria"/>
                <a:ea typeface="Cambria"/>
                <a:cs typeface="Times New Roman"/>
              </a:rPr>
              <a:t>Midwest Regional</a:t>
            </a:r>
            <a:r>
              <a:rPr lang="en-US" sz="2400" dirty="0">
                <a:solidFill>
                  <a:schemeClr val="bg2">
                    <a:lumMod val="25000"/>
                  </a:schemeClr>
                </a:solidFill>
                <a:effectLst/>
                <a:latin typeface="Cambria"/>
                <a:ea typeface="Cambria"/>
                <a:cs typeface="Times New Roman"/>
              </a:rPr>
              <a:t> </a:t>
            </a:r>
            <a:r>
              <a:rPr lang="en-US" sz="2400" dirty="0">
                <a:solidFill>
                  <a:schemeClr val="bg2">
                    <a:lumMod val="25000"/>
                  </a:schemeClr>
                </a:solidFill>
                <a:latin typeface="Cambria"/>
                <a:ea typeface="Cambria"/>
                <a:cs typeface="Times New Roman"/>
              </a:rPr>
              <a:t>College</a:t>
            </a:r>
            <a:r>
              <a:rPr lang="en-US" sz="2400" dirty="0">
                <a:solidFill>
                  <a:schemeClr val="bg2">
                    <a:lumMod val="25000"/>
                  </a:schemeClr>
                </a:solidFill>
                <a:effectLst/>
                <a:latin typeface="Cambria"/>
                <a:ea typeface="Cambria"/>
                <a:cs typeface="Times New Roman"/>
              </a:rPr>
              <a:t> by </a:t>
            </a:r>
            <a:r>
              <a:rPr lang="en-US" sz="2400" i="1" dirty="0">
                <a:solidFill>
                  <a:schemeClr val="bg2">
                    <a:lumMod val="25000"/>
                  </a:schemeClr>
                </a:solidFill>
                <a:effectLst/>
                <a:latin typeface="Cambria"/>
                <a:ea typeface="Cambria"/>
                <a:cs typeface="Times New Roman"/>
              </a:rPr>
              <a:t>U.S. News and World Report</a:t>
            </a:r>
            <a:r>
              <a:rPr lang="en-US" sz="2400" dirty="0">
                <a:solidFill>
                  <a:schemeClr val="bg2">
                    <a:lumMod val="25000"/>
                  </a:schemeClr>
                </a:solidFill>
                <a:effectLst/>
                <a:latin typeface="Cambria"/>
                <a:ea typeface="Cambria"/>
                <a:cs typeface="Times New Roman"/>
              </a:rPr>
              <a:t> </a:t>
            </a:r>
            <a:r>
              <a:rPr lang="en-US" sz="2400" dirty="0">
                <a:solidFill>
                  <a:schemeClr val="bg2">
                    <a:lumMod val="25000"/>
                  </a:schemeClr>
                </a:solidFill>
                <a:latin typeface="Cambria"/>
                <a:ea typeface="Cambria"/>
                <a:cs typeface="Times New Roman"/>
              </a:rPr>
              <a:t>7 consecutive years.</a:t>
            </a:r>
            <a:endParaRPr lang="en-US" sz="2400" dirty="0">
              <a:solidFill>
                <a:schemeClr val="bg2">
                  <a:lumMod val="25000"/>
                </a:schemeClr>
              </a:solidFill>
              <a:effectLst/>
              <a:latin typeface="Cambria"/>
              <a:ea typeface="Cambria"/>
              <a:cs typeface="Times New Roman"/>
            </a:endParaRPr>
          </a:p>
        </p:txBody>
      </p:sp>
      <p:pic>
        <p:nvPicPr>
          <p:cNvPr id="7" name="Picture 6" descr="A picture containing tree, outdoor, grass, house&#10;&#10;Description automatically generated">
            <a:extLst>
              <a:ext uri="{FF2B5EF4-FFF2-40B4-BE49-F238E27FC236}">
                <a16:creationId xmlns:a16="http://schemas.microsoft.com/office/drawing/2014/main" id="{98086694-F198-260B-955B-20C068A6F8F0}"/>
              </a:ext>
            </a:extLst>
          </p:cNvPr>
          <p:cNvPicPr>
            <a:picLocks noChangeAspect="1"/>
          </p:cNvPicPr>
          <p:nvPr/>
        </p:nvPicPr>
        <p:blipFill rotWithShape="1">
          <a:blip r:embed="rId3">
            <a:extLst>
              <a:ext uri="{28A0092B-C50C-407E-A947-70E740481C1C}">
                <a14:useLocalDpi xmlns:a14="http://schemas.microsoft.com/office/drawing/2010/main" val="0"/>
              </a:ext>
            </a:extLst>
          </a:blip>
          <a:srcRect l="24706" r="40048"/>
          <a:stretch/>
        </p:blipFill>
        <p:spPr>
          <a:xfrm>
            <a:off x="8009164" y="274525"/>
            <a:ext cx="3946072" cy="6297726"/>
          </a:xfrm>
          <a:prstGeom prst="rect">
            <a:avLst/>
          </a:prstGeom>
        </p:spPr>
      </p:pic>
      <p:sp>
        <p:nvSpPr>
          <p:cNvPr id="2" name="Slide Number Placeholder 1">
            <a:extLst>
              <a:ext uri="{FF2B5EF4-FFF2-40B4-BE49-F238E27FC236}">
                <a16:creationId xmlns:a16="http://schemas.microsoft.com/office/drawing/2014/main" id="{AF51E33A-F711-2BFC-F788-411A9C2043C8}"/>
              </a:ext>
            </a:extLst>
          </p:cNvPr>
          <p:cNvSpPr>
            <a:spLocks noGrp="1"/>
          </p:cNvSpPr>
          <p:nvPr>
            <p:ph type="sldNum" sz="quarter" idx="12"/>
          </p:nvPr>
        </p:nvSpPr>
        <p:spPr/>
        <p:txBody>
          <a:bodyPr/>
          <a:lstStyle/>
          <a:p>
            <a:fld id="{50D1C6B0-6BDF-4D46-85B5-371F4BE05AA9}" type="slidenum">
              <a:rPr lang="en-US" smtClean="0"/>
              <a:t>5</a:t>
            </a:fld>
            <a:endParaRPr lang="en-US"/>
          </a:p>
        </p:txBody>
      </p:sp>
    </p:spTree>
    <p:extLst>
      <p:ext uri="{BB962C8B-B14F-4D97-AF65-F5344CB8AC3E}">
        <p14:creationId xmlns:p14="http://schemas.microsoft.com/office/powerpoint/2010/main" val="3222578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268941" y="3704784"/>
            <a:ext cx="11618259"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OF ATTENDING COTTEY</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Cost</a:t>
            </a:r>
          </a:p>
        </p:txBody>
      </p:sp>
      <p:pic>
        <p:nvPicPr>
          <p:cNvPr id="5" name="Graphic 4">
            <a:extLst>
              <a:ext uri="{FF2B5EF4-FFF2-40B4-BE49-F238E27FC236}">
                <a16:creationId xmlns:a16="http://schemas.microsoft.com/office/drawing/2014/main" id="{AF9EBC7E-673B-514F-C883-042278D46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81B2885F-0EE6-471C-5692-33970A924E54}"/>
              </a:ext>
            </a:extLst>
          </p:cNvPr>
          <p:cNvSpPr>
            <a:spLocks noGrp="1"/>
          </p:cNvSpPr>
          <p:nvPr>
            <p:ph type="sldNum" sz="quarter" idx="12"/>
          </p:nvPr>
        </p:nvSpPr>
        <p:spPr/>
        <p:txBody>
          <a:bodyPr/>
          <a:lstStyle/>
          <a:p>
            <a:fld id="{50D1C6B0-6BDF-4D46-85B5-371F4BE05AA9}" type="slidenum">
              <a:rPr lang="en-US" smtClean="0"/>
              <a:t>6</a:t>
            </a:fld>
            <a:endParaRPr lang="en-US"/>
          </a:p>
        </p:txBody>
      </p:sp>
    </p:spTree>
    <p:extLst>
      <p:ext uri="{BB962C8B-B14F-4D97-AF65-F5344CB8AC3E}">
        <p14:creationId xmlns:p14="http://schemas.microsoft.com/office/powerpoint/2010/main" val="1948190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FB71FED-4FC5-7490-A6D0-5897D6736C99}"/>
              </a:ext>
            </a:extLst>
          </p:cNvPr>
          <p:cNvSpPr>
            <a:spLocks noGrp="1" noRot="1" noMove="1" noResize="1" noEditPoints="1" noAdjustHandles="1" noChangeArrowheads="1" noChangeShapeType="1"/>
          </p:cNvSpPr>
          <p:nvPr/>
        </p:nvSpPr>
        <p:spPr>
          <a:xfrm>
            <a:off x="327074" y="269045"/>
            <a:ext cx="5768926" cy="63199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D540961-A040-E698-B57F-FCE305B2BECE}"/>
              </a:ext>
            </a:extLst>
          </p:cNvPr>
          <p:cNvSpPr txBox="1">
            <a:spLocks/>
          </p:cNvSpPr>
          <p:nvPr/>
        </p:nvSpPr>
        <p:spPr>
          <a:xfrm>
            <a:off x="577429" y="3332745"/>
            <a:ext cx="3444571" cy="1576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Of students received financial aid</a:t>
            </a:r>
            <a:endParaRPr lang="en-US" sz="36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C6730E17-0823-4744-FD5E-1F99098BF156}"/>
              </a:ext>
            </a:extLst>
          </p:cNvPr>
          <p:cNvSpPr txBox="1">
            <a:spLocks/>
          </p:cNvSpPr>
          <p:nvPr/>
        </p:nvSpPr>
        <p:spPr>
          <a:xfrm>
            <a:off x="228950" y="1511967"/>
            <a:ext cx="4141528" cy="19170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500">
                <a:solidFill>
                  <a:srgbClr val="002060"/>
                </a:solidFill>
                <a:latin typeface="Cambria"/>
                <a:ea typeface="Cambria"/>
                <a:cs typeface="Times New Roman"/>
              </a:rPr>
              <a:t>98%</a:t>
            </a:r>
            <a:endParaRPr lang="en-US" sz="11500">
              <a:solidFill>
                <a:srgbClr val="002060"/>
              </a:solidFill>
              <a:effectLst/>
              <a:latin typeface="Cambria"/>
              <a:ea typeface="Cambria"/>
              <a:cs typeface="Times New Roman"/>
            </a:endParaRPr>
          </a:p>
        </p:txBody>
      </p:sp>
      <p:sp>
        <p:nvSpPr>
          <p:cNvPr id="6" name="Title 1">
            <a:extLst>
              <a:ext uri="{FF2B5EF4-FFF2-40B4-BE49-F238E27FC236}">
                <a16:creationId xmlns:a16="http://schemas.microsoft.com/office/drawing/2014/main" id="{1094D0CD-20F8-28D9-D2B5-E5E416AF070C}"/>
              </a:ext>
            </a:extLst>
          </p:cNvPr>
          <p:cNvSpPr txBox="1">
            <a:spLocks/>
          </p:cNvSpPr>
          <p:nvPr/>
        </p:nvSpPr>
        <p:spPr>
          <a:xfrm>
            <a:off x="8053087" y="3332745"/>
            <a:ext cx="3654464" cy="1576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Of students who graduated in 2022 had no debt</a:t>
            </a:r>
            <a:endParaRPr lang="en-US" sz="360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6A8FDDB-19D3-5436-D235-611C3807F638}"/>
              </a:ext>
            </a:extLst>
          </p:cNvPr>
          <p:cNvSpPr txBox="1">
            <a:spLocks/>
          </p:cNvSpPr>
          <p:nvPr/>
        </p:nvSpPr>
        <p:spPr>
          <a:xfrm>
            <a:off x="7809555" y="1511967"/>
            <a:ext cx="4141528" cy="19170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500">
                <a:solidFill>
                  <a:srgbClr val="002060"/>
                </a:solidFill>
                <a:latin typeface="Cambria" panose="02040503050406030204" pitchFamily="18" charset="0"/>
                <a:ea typeface="Cambria" panose="02040503050406030204" pitchFamily="18" charset="0"/>
                <a:cs typeface="Times New Roman" panose="02020603050405020304" pitchFamily="18" charset="0"/>
              </a:rPr>
              <a:t>46%</a:t>
            </a:r>
            <a:endParaRPr lang="en-US" sz="115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person smiling in front of a whiteboard&#10;&#10;Description automatically generated with medium confidence">
            <a:extLst>
              <a:ext uri="{FF2B5EF4-FFF2-40B4-BE49-F238E27FC236}">
                <a16:creationId xmlns:a16="http://schemas.microsoft.com/office/drawing/2014/main" id="{42C9B9F1-1A2C-D03F-091F-BB6739632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629" y="1456320"/>
            <a:ext cx="3752850" cy="3752850"/>
          </a:xfrm>
          <a:prstGeom prst="rect">
            <a:avLst/>
          </a:prstGeom>
        </p:spPr>
      </p:pic>
      <p:sp>
        <p:nvSpPr>
          <p:cNvPr id="2" name="Slide Number Placeholder 1">
            <a:extLst>
              <a:ext uri="{FF2B5EF4-FFF2-40B4-BE49-F238E27FC236}">
                <a16:creationId xmlns:a16="http://schemas.microsoft.com/office/drawing/2014/main" id="{DA7451AB-0A1C-404B-D39E-D5589D0359BA}"/>
              </a:ext>
            </a:extLst>
          </p:cNvPr>
          <p:cNvSpPr>
            <a:spLocks noGrp="1"/>
          </p:cNvSpPr>
          <p:nvPr>
            <p:ph type="sldNum" sz="quarter" idx="12"/>
          </p:nvPr>
        </p:nvSpPr>
        <p:spPr/>
        <p:txBody>
          <a:bodyPr/>
          <a:lstStyle/>
          <a:p>
            <a:fld id="{50D1C6B0-6BDF-4D46-85B5-371F4BE05AA9}" type="slidenum">
              <a:rPr lang="en-US" smtClean="0"/>
              <a:t>7</a:t>
            </a:fld>
            <a:endParaRPr lang="en-US"/>
          </a:p>
        </p:txBody>
      </p:sp>
    </p:spTree>
    <p:extLst>
      <p:ext uri="{BB962C8B-B14F-4D97-AF65-F5344CB8AC3E}">
        <p14:creationId xmlns:p14="http://schemas.microsoft.com/office/powerpoint/2010/main" val="4966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80E62-6A16-2F97-0E19-EB3E725069E7}"/>
              </a:ext>
            </a:extLst>
          </p:cNvPr>
          <p:cNvSpPr>
            <a:spLocks noGrp="1" noRot="1" noMove="1" noResize="1" noEditPoints="1" noAdjustHandles="1" noChangeArrowheads="1" noChangeShapeType="1"/>
          </p:cNvSpPr>
          <p:nvPr/>
        </p:nvSpPr>
        <p:spPr>
          <a:xfrm>
            <a:off x="268941" y="268941"/>
            <a:ext cx="11618259" cy="6333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EC460-53F8-BA49-21CE-57DA57186C92}"/>
              </a:ext>
            </a:extLst>
          </p:cNvPr>
          <p:cNvSpPr>
            <a:spLocks noGrp="1"/>
          </p:cNvSpPr>
          <p:nvPr>
            <p:ph type="ctrTitle"/>
          </p:nvPr>
        </p:nvSpPr>
        <p:spPr>
          <a:xfrm>
            <a:off x="268941" y="3704784"/>
            <a:ext cx="11654118" cy="349504"/>
          </a:xfrm>
        </p:spPr>
        <p:txBody>
          <a:bodyPr>
            <a:normAutofit/>
          </a:bodyPr>
          <a:lstStyle/>
          <a:p>
            <a:r>
              <a:rPr lang="en-US" sz="1400" spc="300">
                <a:solidFill>
                  <a:schemeClr val="bg1">
                    <a:lumMod val="50000"/>
                  </a:schemeClr>
                </a:solidFill>
                <a:latin typeface="Asap" pitchFamily="2" charset="0"/>
                <a:ea typeface="Cambria" panose="02040503050406030204" pitchFamily="18" charset="0"/>
              </a:rPr>
              <a:t>BACCALAUREATE AND ASSOCIATE</a:t>
            </a:r>
          </a:p>
        </p:txBody>
      </p:sp>
      <p:sp>
        <p:nvSpPr>
          <p:cNvPr id="3" name="Title 1">
            <a:extLst>
              <a:ext uri="{FF2B5EF4-FFF2-40B4-BE49-F238E27FC236}">
                <a16:creationId xmlns:a16="http://schemas.microsoft.com/office/drawing/2014/main" id="{94071F5B-0F71-84C4-BA2D-05D817C509DD}"/>
              </a:ext>
            </a:extLst>
          </p:cNvPr>
          <p:cNvSpPr txBox="1">
            <a:spLocks/>
          </p:cNvSpPr>
          <p:nvPr/>
        </p:nvSpPr>
        <p:spPr>
          <a:xfrm>
            <a:off x="268941" y="2685422"/>
            <a:ext cx="11618259" cy="9477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mbria" panose="02040503050406030204" pitchFamily="18" charset="0"/>
                <a:ea typeface="Cambria" panose="02040503050406030204" pitchFamily="18" charset="0"/>
              </a:rPr>
              <a:t>Degree Programs</a:t>
            </a:r>
          </a:p>
        </p:txBody>
      </p:sp>
      <p:pic>
        <p:nvPicPr>
          <p:cNvPr id="5" name="Graphic 4">
            <a:extLst>
              <a:ext uri="{FF2B5EF4-FFF2-40B4-BE49-F238E27FC236}">
                <a16:creationId xmlns:a16="http://schemas.microsoft.com/office/drawing/2014/main" id="{34DA2064-EB24-DEB5-B34D-776BFA0083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0340" y="5068461"/>
            <a:ext cx="1211319" cy="921107"/>
          </a:xfrm>
          <a:prstGeom prst="rect">
            <a:avLst/>
          </a:prstGeom>
        </p:spPr>
      </p:pic>
      <p:sp>
        <p:nvSpPr>
          <p:cNvPr id="6" name="Slide Number Placeholder 5">
            <a:extLst>
              <a:ext uri="{FF2B5EF4-FFF2-40B4-BE49-F238E27FC236}">
                <a16:creationId xmlns:a16="http://schemas.microsoft.com/office/drawing/2014/main" id="{2AD8668A-35C2-8E7F-858D-706C5734D41D}"/>
              </a:ext>
            </a:extLst>
          </p:cNvPr>
          <p:cNvSpPr>
            <a:spLocks noGrp="1"/>
          </p:cNvSpPr>
          <p:nvPr>
            <p:ph type="sldNum" sz="quarter" idx="12"/>
          </p:nvPr>
        </p:nvSpPr>
        <p:spPr/>
        <p:txBody>
          <a:bodyPr/>
          <a:lstStyle/>
          <a:p>
            <a:fld id="{50D1C6B0-6BDF-4D46-85B5-371F4BE05AA9}" type="slidenum">
              <a:rPr lang="en-US" smtClean="0"/>
              <a:t>8</a:t>
            </a:fld>
            <a:endParaRPr lang="en-US"/>
          </a:p>
        </p:txBody>
      </p:sp>
    </p:spTree>
    <p:extLst>
      <p:ext uri="{BB962C8B-B14F-4D97-AF65-F5344CB8AC3E}">
        <p14:creationId xmlns:p14="http://schemas.microsoft.com/office/powerpoint/2010/main" val="18504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ADB1-56D0-19A1-EF8C-910F463DC3DD}"/>
              </a:ext>
            </a:extLst>
          </p:cNvPr>
          <p:cNvSpPr>
            <a:spLocks noGrp="1"/>
          </p:cNvSpPr>
          <p:nvPr>
            <p:ph type="ctrTitle"/>
          </p:nvPr>
        </p:nvSpPr>
        <p:spPr>
          <a:xfrm>
            <a:off x="6400799" y="303975"/>
            <a:ext cx="5285870" cy="483590"/>
          </a:xfrm>
        </p:spPr>
        <p:txBody>
          <a:bodyPr>
            <a:normAutofit/>
          </a:bodyPr>
          <a:lstStyle/>
          <a:p>
            <a:pPr algn="l"/>
            <a:r>
              <a:rPr lang="en-US" sz="1400" spc="300" dirty="0">
                <a:solidFill>
                  <a:schemeClr val="bg1">
                    <a:lumMod val="50000"/>
                  </a:schemeClr>
                </a:solidFill>
                <a:latin typeface="Asap" pitchFamily="2" charset="0"/>
                <a:ea typeface="Cambria" panose="02040503050406030204" pitchFamily="18" charset="0"/>
              </a:rPr>
              <a:t>4-YEAR BACCALAUREATE DEGREE PROGRAMS</a:t>
            </a:r>
          </a:p>
        </p:txBody>
      </p:sp>
      <p:sp>
        <p:nvSpPr>
          <p:cNvPr id="3" name="Title 1">
            <a:extLst>
              <a:ext uri="{FF2B5EF4-FFF2-40B4-BE49-F238E27FC236}">
                <a16:creationId xmlns:a16="http://schemas.microsoft.com/office/drawing/2014/main" id="{321BD52A-A126-41DC-A1C3-3DC22644E945}"/>
              </a:ext>
            </a:extLst>
          </p:cNvPr>
          <p:cNvSpPr txBox="1">
            <a:spLocks/>
          </p:cNvSpPr>
          <p:nvPr/>
        </p:nvSpPr>
        <p:spPr>
          <a:xfrm>
            <a:off x="6705594" y="676830"/>
            <a:ext cx="4981075" cy="4427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Biology</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Business Administration/Management</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Criminology</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Elementary Education</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English</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Environmental Studies</a:t>
            </a:r>
          </a:p>
          <a:p>
            <a:pPr marL="342900" marR="0" lvl="0" indent="-342900" algn="l">
              <a:lnSpc>
                <a:spcPct val="110000"/>
              </a:lnSpc>
              <a:spcBef>
                <a:spcPts val="0"/>
              </a:spcBef>
              <a:spcAft>
                <a:spcPts val="0"/>
              </a:spcAft>
              <a:buFont typeface="Symbol" panose="05050102010706020507" pitchFamily="18" charset="2"/>
              <a:buChar char=""/>
            </a:pPr>
            <a:r>
              <a:rPr lang="en-US" sz="1600" dirty="0">
                <a:solidFill>
                  <a:schemeClr val="tx1">
                    <a:lumMod val="85000"/>
                    <a:lumOff val="15000"/>
                  </a:schemeClr>
                </a:solidFill>
                <a:effectLst/>
                <a:latin typeface="Cambria" panose="02040503050406030204" pitchFamily="18" charset="0"/>
                <a:ea typeface="Cambria" panose="02040503050406030204" pitchFamily="18" charset="0"/>
                <a:cs typeface="Times New Roman" panose="02020603050405020304" pitchFamily="18" charset="0"/>
              </a:rPr>
              <a:t>Health</a:t>
            </a:r>
            <a:r>
              <a:rPr lang="en-US" sz="1600" dirty="0">
                <a:effectLst/>
                <a:latin typeface="Cambria" panose="02040503050406030204" pitchFamily="18" charset="0"/>
                <a:ea typeface="Cambria" panose="02040503050406030204" pitchFamily="18" charset="0"/>
                <a:cs typeface="Times New Roman" panose="02020603050405020304" pitchFamily="18" charset="0"/>
              </a:rPr>
              <a:t> and Biomedical Sciences</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History</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International Business</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International Relations</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Organizational Leadership</a:t>
            </a:r>
          </a:p>
          <a:p>
            <a:pPr marL="342900" marR="0" lvl="0" indent="-342900" algn="l">
              <a:lnSpc>
                <a:spcPct val="110000"/>
              </a:lnSpc>
              <a:spcBef>
                <a:spcPts val="0"/>
              </a:spcBef>
              <a:spcAft>
                <a:spcPts val="0"/>
              </a:spcAft>
              <a:buFont typeface="Symbol" panose="05050102010706020507" pitchFamily="18" charset="2"/>
              <a:buChar char=""/>
            </a:pPr>
            <a:r>
              <a:rPr lang="en-US" sz="1600" dirty="0">
                <a:latin typeface="Cambria" panose="02040503050406030204" pitchFamily="18" charset="0"/>
                <a:ea typeface="Cambria" panose="02040503050406030204" pitchFamily="18" charset="0"/>
                <a:cs typeface="Times New Roman" panose="02020603050405020304" pitchFamily="18" charset="0"/>
              </a:rPr>
              <a:t>Political Science</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Psychology</a:t>
            </a:r>
          </a:p>
          <a:p>
            <a:pPr marL="342900" marR="0" lvl="0" indent="-342900" algn="l">
              <a:lnSpc>
                <a:spcPct val="110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Secondary Education</a:t>
            </a:r>
          </a:p>
          <a:p>
            <a:pPr marL="342900" marR="0" lvl="0" indent="-342900" algn="l">
              <a:lnSpc>
                <a:spcPct val="110000"/>
              </a:lnSpc>
              <a:spcBef>
                <a:spcPts val="0"/>
              </a:spcBef>
              <a:spcAft>
                <a:spcPts val="0"/>
              </a:spcAft>
              <a:buFont typeface="Symbol" panose="05050102010706020507" pitchFamily="18" charset="2"/>
              <a:buChar char=""/>
            </a:pPr>
            <a:r>
              <a:rPr lang="en-US" sz="1600" dirty="0">
                <a:latin typeface="Cambria" panose="02040503050406030204" pitchFamily="18" charset="0"/>
                <a:ea typeface="Cambria" panose="02040503050406030204" pitchFamily="18" charset="0"/>
                <a:cs typeface="Times New Roman" panose="02020603050405020304" pitchFamily="18" charset="0"/>
              </a:rPr>
              <a:t>Theatre</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a:lnSpc>
                <a:spcPct val="110000"/>
              </a:lnSpc>
              <a:spcBef>
                <a:spcPts val="0"/>
              </a:spcBef>
              <a:spcAft>
                <a:spcPts val="80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Women, Gender and Sexuality Studies</a:t>
            </a:r>
          </a:p>
        </p:txBody>
      </p:sp>
      <p:sp>
        <p:nvSpPr>
          <p:cNvPr id="4" name="Title 1">
            <a:extLst>
              <a:ext uri="{FF2B5EF4-FFF2-40B4-BE49-F238E27FC236}">
                <a16:creationId xmlns:a16="http://schemas.microsoft.com/office/drawing/2014/main" id="{2A1F2D94-C6C0-7CA9-FC71-DDEA85997824}"/>
              </a:ext>
            </a:extLst>
          </p:cNvPr>
          <p:cNvSpPr txBox="1">
            <a:spLocks/>
          </p:cNvSpPr>
          <p:nvPr/>
        </p:nvSpPr>
        <p:spPr>
          <a:xfrm>
            <a:off x="6400799" y="5173579"/>
            <a:ext cx="5285870" cy="4835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spc="300">
                <a:solidFill>
                  <a:schemeClr val="bg1">
                    <a:lumMod val="50000"/>
                  </a:schemeClr>
                </a:solidFill>
                <a:latin typeface="Asap" pitchFamily="2" charset="0"/>
                <a:ea typeface="Cambria" panose="02040503050406030204" pitchFamily="18" charset="0"/>
              </a:rPr>
              <a:t>2-YEAR ASSOCIATE DEGREE PROGRAMS</a:t>
            </a:r>
          </a:p>
        </p:txBody>
      </p:sp>
      <p:sp>
        <p:nvSpPr>
          <p:cNvPr id="9" name="Title 1">
            <a:extLst>
              <a:ext uri="{FF2B5EF4-FFF2-40B4-BE49-F238E27FC236}">
                <a16:creationId xmlns:a16="http://schemas.microsoft.com/office/drawing/2014/main" id="{239B0169-C7A6-25D0-0A3C-7F536BD2E9D0}"/>
              </a:ext>
            </a:extLst>
          </p:cNvPr>
          <p:cNvSpPr txBox="1">
            <a:spLocks/>
          </p:cNvSpPr>
          <p:nvPr/>
        </p:nvSpPr>
        <p:spPr>
          <a:xfrm>
            <a:off x="6705593" y="5208304"/>
            <a:ext cx="4981075" cy="10347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a:lnSpc>
                <a:spcPct val="107000"/>
              </a:lnSpc>
              <a:spcBef>
                <a:spcPts val="0"/>
              </a:spcBef>
              <a:spcAft>
                <a:spcPts val="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Associate of Arts</a:t>
            </a:r>
          </a:p>
          <a:p>
            <a:pPr marL="342900" marR="0" lvl="0" indent="-342900" algn="l">
              <a:lnSpc>
                <a:spcPct val="107000"/>
              </a:lnSpc>
              <a:spcBef>
                <a:spcPts val="0"/>
              </a:spcBef>
              <a:spcAft>
                <a:spcPts val="800"/>
              </a:spcAft>
              <a:buFont typeface="Symbol" panose="05050102010706020507" pitchFamily="18" charset="2"/>
              <a:buChar char=""/>
            </a:pPr>
            <a:r>
              <a:rPr lang="en-US" sz="1600" dirty="0">
                <a:effectLst/>
                <a:latin typeface="Cambria" panose="02040503050406030204" pitchFamily="18" charset="0"/>
                <a:ea typeface="Cambria" panose="02040503050406030204" pitchFamily="18" charset="0"/>
                <a:cs typeface="Times New Roman" panose="02020603050405020304" pitchFamily="18" charset="0"/>
              </a:rPr>
              <a:t>Associate of Science</a:t>
            </a:r>
          </a:p>
        </p:txBody>
      </p:sp>
      <p:pic>
        <p:nvPicPr>
          <p:cNvPr id="11" name="Picture 10" descr="A person taking a picture of a group of people in graduation gowns&#10;&#10;Description automatically generated with medium confidence">
            <a:extLst>
              <a:ext uri="{FF2B5EF4-FFF2-40B4-BE49-F238E27FC236}">
                <a16:creationId xmlns:a16="http://schemas.microsoft.com/office/drawing/2014/main" id="{013F5AD4-AF3E-533D-04AC-3B60551AE1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899" t="19537" r="16513" b="3232"/>
          <a:stretch/>
        </p:blipFill>
        <p:spPr>
          <a:xfrm>
            <a:off x="250652" y="269045"/>
            <a:ext cx="5845348" cy="632426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58020B9-B42A-2594-C863-65B7F88B5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919" y="5415374"/>
            <a:ext cx="1202814" cy="916144"/>
          </a:xfrm>
          <a:prstGeom prst="rect">
            <a:avLst/>
          </a:prstGeom>
        </p:spPr>
      </p:pic>
      <p:sp>
        <p:nvSpPr>
          <p:cNvPr id="5" name="Slide Number Placeholder 4">
            <a:extLst>
              <a:ext uri="{FF2B5EF4-FFF2-40B4-BE49-F238E27FC236}">
                <a16:creationId xmlns:a16="http://schemas.microsoft.com/office/drawing/2014/main" id="{AA02E0D8-3F75-2EC1-314A-D4199E59899E}"/>
              </a:ext>
            </a:extLst>
          </p:cNvPr>
          <p:cNvSpPr>
            <a:spLocks noGrp="1"/>
          </p:cNvSpPr>
          <p:nvPr>
            <p:ph type="sldNum" sz="quarter" idx="12"/>
          </p:nvPr>
        </p:nvSpPr>
        <p:spPr/>
        <p:txBody>
          <a:bodyPr/>
          <a:lstStyle/>
          <a:p>
            <a:fld id="{50D1C6B0-6BDF-4D46-85B5-371F4BE05AA9}" type="slidenum">
              <a:rPr lang="en-US" smtClean="0"/>
              <a:t>9</a:t>
            </a:fld>
            <a:endParaRPr lang="en-US"/>
          </a:p>
        </p:txBody>
      </p:sp>
    </p:spTree>
    <p:extLst>
      <p:ext uri="{BB962C8B-B14F-4D97-AF65-F5344CB8AC3E}">
        <p14:creationId xmlns:p14="http://schemas.microsoft.com/office/powerpoint/2010/main" val="2419411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faf5c0c-496b-44ca-b7f2-19e22e19c8be">
      <UserInfo>
        <DisplayName>Adams, Landon</DisplayName>
        <AccountId>22</AccountId>
        <AccountType/>
      </UserInfo>
    </SharedWithUsers>
    <TaxCatchAll xmlns="9faf5c0c-496b-44ca-b7f2-19e22e19c8be" xsi:nil="true"/>
    <lcf76f155ced4ddcb4097134ff3c332f xmlns="df0585fe-0c55-4d45-bdbc-0a584bd352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06F7AC6F127E4B9043324970B1104A" ma:contentTypeVersion="15" ma:contentTypeDescription="Create a new document." ma:contentTypeScope="" ma:versionID="05b5d2a8220faec26e378071414598fa">
  <xsd:schema xmlns:xsd="http://www.w3.org/2001/XMLSchema" xmlns:xs="http://www.w3.org/2001/XMLSchema" xmlns:p="http://schemas.microsoft.com/office/2006/metadata/properties" xmlns:ns2="df0585fe-0c55-4d45-bdbc-0a584bd352ee" xmlns:ns3="9faf5c0c-496b-44ca-b7f2-19e22e19c8be" targetNamespace="http://schemas.microsoft.com/office/2006/metadata/properties" ma:root="true" ma:fieldsID="9b35071f007b32cca32ff1c707df345a" ns2:_="" ns3:_="">
    <xsd:import namespace="df0585fe-0c55-4d45-bdbc-0a584bd352ee"/>
    <xsd:import namespace="9faf5c0c-496b-44ca-b7f2-19e22e19c8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585fe-0c55-4d45-bdbc-0a584bd3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fa47a1b-d221-4064-8ead-43b1a53733b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af5c0c-496b-44ca-b7f2-19e22e19c8b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551f6fa-a702-4151-a538-88c325c070b7}" ma:internalName="TaxCatchAll" ma:showField="CatchAllData" ma:web="9faf5c0c-496b-44ca-b7f2-19e22e19c8b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9E827-92A9-47AC-95A0-9B874164CFFC}">
  <ds:schemaRefs>
    <ds:schemaRef ds:uri="http://schemas.microsoft.com/sharepoint/v3/contenttype/forms"/>
  </ds:schemaRefs>
</ds:datastoreItem>
</file>

<file path=customXml/itemProps2.xml><?xml version="1.0" encoding="utf-8"?>
<ds:datastoreItem xmlns:ds="http://schemas.openxmlformats.org/officeDocument/2006/customXml" ds:itemID="{6D710090-954B-4232-9B51-82BBCE3E3B0A}">
  <ds:schemaRef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www.w3.org/XML/1998/namespace"/>
    <ds:schemaRef ds:uri="9faf5c0c-496b-44ca-b7f2-19e22e19c8be"/>
    <ds:schemaRef ds:uri="http://schemas.microsoft.com/office/infopath/2007/PartnerControls"/>
    <ds:schemaRef ds:uri="df0585fe-0c55-4d45-bdbc-0a584bd352ee"/>
  </ds:schemaRefs>
</ds:datastoreItem>
</file>

<file path=customXml/itemProps3.xml><?xml version="1.0" encoding="utf-8"?>
<ds:datastoreItem xmlns:ds="http://schemas.openxmlformats.org/officeDocument/2006/customXml" ds:itemID="{D5CDCD9B-1B63-4D5F-A814-F7ED8AE8CA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585fe-0c55-4d45-bdbc-0a584bd352ee"/>
    <ds:schemaRef ds:uri="9faf5c0c-496b-44ca-b7f2-19e22e19c8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2472</Words>
  <Application>Microsoft Macintosh PowerPoint</Application>
  <PresentationFormat>Widescreen</PresentationFormat>
  <Paragraphs>228</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Asap</vt:lpstr>
      <vt:lpstr>Asap</vt:lpstr>
      <vt:lpstr>Calibri</vt:lpstr>
      <vt:lpstr>Calibri Light</vt:lpstr>
      <vt:lpstr>Cambria</vt:lpstr>
      <vt:lpstr>Fairwater Script</vt:lpstr>
      <vt:lpstr>Symbol</vt:lpstr>
      <vt:lpstr>Office Theme</vt:lpstr>
      <vt:lpstr>PowerPoint Presentation</vt:lpstr>
      <vt:lpstr>OF COTTEY</vt:lpstr>
      <vt:lpstr>FOUNDED</vt:lpstr>
      <vt:lpstr>PowerPoint Presentation</vt:lpstr>
      <vt:lpstr>PowerPoint Presentation</vt:lpstr>
      <vt:lpstr>OF ATTENDING COTTEY</vt:lpstr>
      <vt:lpstr>PowerPoint Presentation</vt:lpstr>
      <vt:lpstr>BACCALAUREATE AND ASSOCIATE</vt:lpstr>
      <vt:lpstr>4-YEAR BACCALAUREATE DEGREE PROGRAMS</vt:lpstr>
      <vt:lpstr>KEY DIFFERENTIATOR</vt:lpstr>
      <vt:lpstr>OVERVIEW</vt:lpstr>
      <vt:lpstr>CAMPUS EXPERIENCE</vt:lpstr>
      <vt:lpstr>PowerPoint Presentation</vt:lpstr>
      <vt:lpstr>PowerPoint Presentation</vt:lpstr>
      <vt:lpstr>PowerPoint Presentation</vt:lpstr>
      <vt:lpstr>PREPARATION</vt:lpstr>
      <vt:lpstr>PowerPoint Presentation</vt:lpstr>
      <vt:lpstr>INTERNSHIPS</vt:lpstr>
      <vt:lpstr>HOW CAN P.E.O. MEMBERS HELP?</vt:lpstr>
      <vt:lpstr>PowerPoint Presentation</vt:lpstr>
      <vt:lpstr>PowerPoint Presentation</vt:lpstr>
    </vt:vector>
  </TitlesOfParts>
  <Company>Cottey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Taylar Hough</dc:creator>
  <cp:lastModifiedBy>Coffey, Randon</cp:lastModifiedBy>
  <cp:revision>10</cp:revision>
  <dcterms:created xsi:type="dcterms:W3CDTF">2023-02-01T16:42:16Z</dcterms:created>
  <dcterms:modified xsi:type="dcterms:W3CDTF">2024-04-25T13:00:34Z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0x0101007785E43D286A7041A00C83899CDE0E7F</vt:lpwstr>
  </property>
  <property fmtid="{D5CDD505-2E9C-101B-9397-08002B2CF9AE}" pid="3" name="MediaServiceImageTags">
    <vt:lpwstr/>
  </property>
</Properties>
</file>