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8" r:id="rId6"/>
    <p:sldId id="259" r:id="rId7"/>
    <p:sldId id="260" r:id="rId8"/>
    <p:sldId id="281" r:id="rId9"/>
    <p:sldId id="263" r:id="rId10"/>
    <p:sldId id="264" r:id="rId11"/>
    <p:sldId id="265" r:id="rId12"/>
    <p:sldId id="267" r:id="rId13"/>
    <p:sldId id="269" r:id="rId14"/>
    <p:sldId id="270" r:id="rId15"/>
    <p:sldId id="287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86" r:id="rId25"/>
    <p:sldId id="288" r:id="rId26"/>
    <p:sldId id="282" r:id="rId27"/>
    <p:sldId id="289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7DDF61-15A4-1BE7-9A63-02DB3C69D03F}" name="Niles, Stefanie" initials="SN" userId="S::sdniles@cottey.edu::44a23779-1869-4eb1-87ea-e9f02b28cf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660"/>
    <p:restoredTop sz="86849"/>
  </p:normalViewPr>
  <p:slideViewPr>
    <p:cSldViewPr snapToGrid="0">
      <p:cViewPr>
        <p:scale>
          <a:sx n="54" d="100"/>
          <a:sy n="54" d="100"/>
        </p:scale>
        <p:origin x="488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8C5AF-2E18-4DDF-88DE-8CF068A74839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545E7-A7FD-43D3-9B50-EB4AC767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63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believes in providing a global education to every student.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Third-year students (more than 56 credits) and transfer students (</a:t>
            </a:r>
            <a:r>
              <a:rPr lang="en-US" b="0" i="0" dirty="0">
                <a:solidFill>
                  <a:srgbClr val="6F7780"/>
                </a:solidFill>
                <a:effectLst/>
                <a:highlight>
                  <a:srgbClr val="FFFFFF"/>
                </a:highlight>
                <a:latin typeface="ASAP"/>
              </a:rPr>
              <a:t>Completed at least two semesters at </a:t>
            </a:r>
            <a:r>
              <a:rPr lang="en-US" b="0" i="0" dirty="0" err="1">
                <a:solidFill>
                  <a:srgbClr val="6F7780"/>
                </a:solidFill>
                <a:effectLst/>
                <a:highlight>
                  <a:srgbClr val="FFFFFF"/>
                </a:highlight>
                <a:latin typeface="ASAP"/>
              </a:rPr>
              <a:t>Cottey</a:t>
            </a:r>
            <a:r>
              <a:rPr lang="en-US" b="0" i="0" dirty="0">
                <a:solidFill>
                  <a:srgbClr val="6F7780"/>
                </a:solidFill>
                <a:effectLst/>
                <a:highlight>
                  <a:srgbClr val="FFFFFF"/>
                </a:highlight>
                <a:latin typeface="ASAP"/>
              </a:rPr>
              <a:t> College as a full-time student by the end of the fall semester prior to the international experience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have the opportunity to visit a European city with classmates and faculty during the first week of spring break.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experience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an opportunity to learn about art, history, science, and culture.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extra tuition fee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this experience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covers the cost of airfare and hotel for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 to departure,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student takes a class called “Step into the World” where they learn a variety of things about the destination including history, politics, and economics.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in the country students participate in two elective “modules” to learn more about more focused topics such as art, architecture, cuisine,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0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video of the 2024 international experience to Dublin, Ireland.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04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6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 College offers more than 25 student organizations on campus.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organizations represent a diverse range of interests, including academic areas, cultural and recreational interests, social, religious, and volunteer activities.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can also create their own organization if they don't find one that fits their interests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organizations give students opportunities to exercise leadership and organization skills in a practical setting.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4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has three residence halls that each house 100-150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suites are apartment-style with a living room, large bathroom, and kitchenette.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Suites accommodate </a:t>
            </a:r>
            <a:r>
              <a:rPr lang="en-US" dirty="0"/>
              <a:t>8-14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and include single and double bedroom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layouts.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suite life allows for greater independence and privacy compared to traditional dorms.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Living in a suite encourages socializing and building a strong sense of community among residents.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Suites are furnished and have heat and air conditioning.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Residents have access to laundry facilities, computer labs, and a lounge area in each residence hall.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Residence halls have resident assistants who offer support and help to build a welcoming environment for everyone.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4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 a variety of activities take place on campus to help inform, engage, and entertain students.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events and activities include cultural and social events, concerts, plays, guest lectures, and athletic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many fun and long-standing traditions that are also part of campus life. Singing, ducks, daisy’s, signing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book, special events, and more all are part of the student experience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also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road trips for students to Kansas City, St. Louis, and other regional locations in order to give the students a chance to get off campus.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67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73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 strong tradition of women's leadership, with many alumnae going on to become successful professionals, entrepreneurs, and community leaders.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encourages women to speak up and advocate for themselves and others, providing opportunities for public speaking, debate, and other forms of communication.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Cottey's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curriculum and programs focus on promoting women's empowerment and social justice, helping women to find their voices as agents of change in their communities and beyond.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Serenbetz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Institute for Women’s Leadership, Social Responsibility, and Global Awareness was established in the fall of 2010 to support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College’s mission to educate women so they may realize their full potential as “learners, leaders, and citizens.” It issues grant</a:t>
            </a:r>
            <a:r>
              <a:rPr lang="en-US" sz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awards to students and faculty to enhance learning and provide leadership programming.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57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Internships</a:t>
            </a:r>
            <a:r>
              <a:rPr lang="en-US" sz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are a great way for </a:t>
            </a:r>
            <a:r>
              <a:rPr lang="en-US" sz="1200" baseline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sz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students to gain experience in a field of interest and build their professional network.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Cottey’s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Career Services Center has developed an annual workshop that includes a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mock interview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process for students.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Career Services personnel arrange a panel of industry-specific professionals for each student’s mock interview.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After the interview, each panel member writes a review of the students’ interviews, giving detailed feedback.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0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3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47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Don't miss your chance to travel with fellow </a:t>
            </a:r>
            <a:r>
              <a:rPr lang="en-US" dirty="0" err="1"/>
              <a:t>Cottey</a:t>
            </a:r>
            <a:r>
              <a:rPr lang="en-US" dirty="0"/>
              <a:t> College supporters, alumnae, and P.E.O.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Two exciting destinations in 2025:</a:t>
            </a:r>
          </a:p>
          <a:p>
            <a:r>
              <a:rPr lang="en-US" b="1" dirty="0"/>
              <a:t>Athens, Greece: September 28 – October 5, 2025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Explore ancient wonders with guided tours of historical sites.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Experience Greek culture with traditional music, dance, and unique cultural evenings.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memorable journey through history in a vibrant city.</a:t>
            </a:r>
          </a:p>
          <a:p>
            <a:r>
              <a:rPr lang="en-US" b="1" dirty="0"/>
              <a:t>New York City: June 24-29, 2025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"</a:t>
            </a:r>
            <a:r>
              <a:rPr lang="en-US" dirty="0" err="1"/>
              <a:t>Cottey</a:t>
            </a:r>
            <a:r>
              <a:rPr lang="en-US" dirty="0"/>
              <a:t> on Broadway" – immerse yourself in the heart of the theatre district.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Enjoy Broadway shows and visit iconic landmarks like the Brooklyn Bridge and Central Park.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Perfect for theatre lovers and city explorers.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18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video promoting the 2025 trips!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5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Referrals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"Education is the passport to the future, for tomorrow belongs to those who prepare for it today." - Malala Yousafzai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or someone in your sphere of influence have a student in high school?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about Cottey with your friends, family, and colleagues who have daughters, granddaughters, or nieces who are looking for a college that will empower them to succeed. Your recommendation could make a big difference in their life!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support-a-student/suite program is coordinated by the individual state/district/provincial (S/P/D) Cottey committees. All questions regarding these programs should be addressed to the s/p/d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chairs or advisers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Cash is an internal gift certificate that students can use in Chellie Club, Raney Dining Room, for shuttle reservations, event tickets, or the Spirit Shop. Orders may be made online.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Finals Week Care Package is an opportunity to show support for a student or suite members with all proceeds supporting the Nancy Denman Student Life Scholarship.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$25 purchase, care packages are assembled in a reusable Cottey tote bag loaded with snacks! Two pieces of fruit, nuts, candy, breakfast bars, a full-size candy bar, cheese and crackers, gum, chips, and of course, chocolate, along with other goodies to keep a student fueled for studying!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$20, P.E.O.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choose either a frosted 9×13 rectangular cake or an angel food cake to be delivered to a student’s residence hall on or near her birthday or other special occasion. Members of P.E.O. Chapter DW in Nevada, Missouri,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bake a cake and deliver it to the student.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Visiting Cottey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 always invited to come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gain 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deeper understanding and appreciation for the history, mission, and values of Cottey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firsthand the impact of P.E.O. International's support and contributions to the education and empowerment of young women.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with current students, faculty, and staff and learn about their experiences and perspectives.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P.E.O.</a:t>
            </a:r>
            <a:r>
              <a:rPr lang="en-US" baseline="0" dirty="0"/>
              <a:t> Visit Day is a one day event generally on a Saturday in October. Last year over 50 P.E.O. members came to campus to interact with students and learn about Cottey.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Vacation College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unique program that allows adults to experience college life at Cottey College for one week during the summer.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program offers a variety of classes and workshops taught by Cottey faculty, ranging from art and literature to science and technology.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Tours are available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can be booked online or by calling Cottey.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Resources, Information, and More is available on the Cottey website. www.Cottey.edu/PEO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90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Concluding video with a message from students to P.E.O.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6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8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grew up in a time and place where educational opportunities for young women were limited, but she did not let that stop her from pursuing her passion for learning and teaching.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 limited resources and support, Virginia Alice became a voracious reader and developed a deep commitment to the idea that women should have the same access to education as men.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determination to start a college was inspired by Mary Lyon, founder of Mount Holyoke College.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$3,000 in savings and a strong determination to start a college for women, Virginia contacted Methodist ministers all over Missouri looking for partners.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$3,000 in 1884 would be worth over $90,000 in 2023.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Reverend McClure and Mr. Harry C. Moore of Nevada, MO responded to the proposal and saw a college as an opportunity for their town.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partnership resulted in the founding of what is now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Virginia Alice’s legacy lives on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College, where she founded the school and built the original schoolhouse that still stands at the center of Main Hall.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1927, she gifted the school to the P.E.O. Sisterhood, seeing it as the appropriate shepherd to take the college forward.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5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3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</a:t>
            </a:r>
            <a:r>
              <a:rPr lang="en-US" dirty="0" err="1"/>
              <a:t>Cottey</a:t>
            </a:r>
            <a:r>
              <a:rPr lang="en-US" baseline="0" dirty="0"/>
              <a:t> is a nationally ranked independent, liberal arts and sciences college for women.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Students come from across the country and from around the world to Nevada to attend </a:t>
            </a:r>
            <a:r>
              <a:rPr lang="en-US" baseline="0" dirty="0" err="1"/>
              <a:t>Cottey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a student/faculty ratio of 7:1 students receive truly personalized instruction and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has a strong athletic program that includes volleyball, basketball, cross country, track and field, flag football, esports, golf, and softball.</a:t>
            </a:r>
            <a:r>
              <a:rPr lang="en-US" dirty="0"/>
              <a:t> In 2024 </a:t>
            </a:r>
            <a:r>
              <a:rPr lang="en-US" dirty="0" err="1"/>
              <a:t>Cottey</a:t>
            </a:r>
            <a:r>
              <a:rPr lang="en-US" dirty="0"/>
              <a:t> added archery, bowling, competitive cheerleading, and dance.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athletic teams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members of the National Association of Intercollegiate Athletics (NAIA) and the American Midwest Conference (AMC).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was ranked </a:t>
            </a:r>
            <a:r>
              <a:rPr lang="en-US" dirty="0"/>
              <a:t>for the 8th consecutive year as a Top 10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 Regional Colleges in Midwest by U.S. News &amp; World Report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7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is committed to making education affordable and accessible to all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offers generous financial aid packages to students, including need-based scholarships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merit-based scholarships.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Cottey's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tuition and fees are significantly lower than the national average for private colleges and universities.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a variety of payment plans to help students and families manage the cost of attendance.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also has a student employment program, which provides opportunities for students to earn money to help pay for their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committed to helping students graduate with as little debt as possible, and the College has a low average student loan debt compared to other private colleges and universities.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Cottey's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academic offerings are designed to emphasize high academic standards with unique opportunities for personal growth through residential, cultural, and intellectual experiences.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faculty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College is made up of experienced educators who are passionate about teaching and mentoring young women to become leaders in their respective fields. In 2021, the Chronicle of Higher Education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listed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#1 private college in the U.S. for student to tenured faculty ratio. Meaning there were more faculty with the highest degree in their field per student at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Cottey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any other college or university.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24 baccalaureate programs that students can choose from.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is accredited by the Higher Learning Commission (HLC) and has received recognition from various organizations for its academic excellence and commitment to student success.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545E7-A7FD-43D3-9B50-EB4AC76711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0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7E0E-D389-155D-204F-0BCE4559E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23FC1-B544-E225-394D-5EB414E80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A192-7C6A-04F1-B39D-7C5D81B5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705F-1B37-4749-AA51-BE28586165C4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E9227-A361-7471-2DF2-B2214F2F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93158-55C6-03F0-0605-A205F592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BD8A-F869-C5EE-843C-F5C527A7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DCC72-C2A7-66EC-E627-72D8668AF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8678B-3B07-C90F-7DAA-9BCC0ED1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ADE7-B2EF-594E-9377-59C4A65D53B0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CEDF8-551F-9B11-2899-3B5F5644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2005-1F64-FD1F-EFA7-FA0D2505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439589-FC38-70DF-7204-F52FFCBBE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FD2AB-AADD-1AB2-9CE1-283CB1B7E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6440-6586-FC47-C00C-55AFC5BA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E4B-1116-6F45-BF39-38F64A9BF8EF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768F3-5262-BF38-4A75-246852DB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61E96-0175-A23F-7078-932F854C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BE90-0168-7C27-F358-7D76DDAC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FE49A-3B7D-E674-9011-50FE3EB8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BC1CA-1A36-3FC2-4EB0-D04EFF47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05B2-A388-8F49-A2C3-38B97CE69C32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18F55-8FB9-A959-1F3E-BA6DB16A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FAD1D-B72C-5439-B31E-E039513C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6DDE-ED5D-4562-C69A-05CA1BFE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D5EDE-2406-340A-2FF1-D79D9735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CF5E3-ECE3-D6AE-B721-1FE3B729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817F-A4F1-BC49-BFD6-7041D2BDE68C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3426D-FB6B-5AC5-D18F-9BA4B52A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8ED17-D0F7-8773-4854-11364E82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7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AD02-9937-0AC2-8A11-6AFC6C94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7E02-3CF9-0C05-1B80-8FF0CB3A4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5B2EC-20FD-8631-04E1-66B078CCB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BCDF1-D7DE-699A-03E9-C3C1A357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7D15-4752-3545-A98D-A6F6DEBCAC24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DD042-8F57-164E-34A9-6FD53ABC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FFC9A-5032-7A69-6741-5FB17197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5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E305-2B9C-9CB8-0FD5-5CD068AE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06F73-9C40-6288-79EA-AF49ABF11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C2B1E-469B-9429-B0E3-CE88845C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7E691-5EBF-5965-A885-BB1EE3034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B9578-02BF-6048-94B4-CA12BE291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7E9D1-9CB1-CC2A-94D6-9D6216C3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8445-1995-A641-B475-9E33C1CBB56F}" type="datetime1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0952C0-47FB-E2FA-AEAD-DDFD3203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84ED35-B064-4FA9-BAAA-E18D2790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A24B-939D-0E24-DC49-AF16342A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96324-D706-E8A8-FBC1-D7EA2354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ADCA7-58DA-3845-8727-091655E432A3}" type="datetime1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0545D-3AB5-967B-F42D-AB41FB0DE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5F99F-D1F2-BE71-DD7A-3AFB79DA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E1C11-5313-C035-2712-59FE7A00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186D-E427-984D-B38B-AE9B1926D33C}" type="datetime1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2EAA8-3BE8-679F-2A51-81618F40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A5EF-3412-DAC3-D396-8B283B6F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81EC-13B0-D8E2-B8E0-3D9ED4D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1B1D5-7BF1-3C57-DB55-BA41B2C18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01E46-60A6-5193-5845-C7010E4CF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B1CA-E345-5502-5299-5A033A1E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BF38-66CC-054A-84C0-830242B6A08B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90C9E-6FBE-646B-14E5-69CF622E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ED3C3-48FE-C94F-3780-DB90E0DA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2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7110-0A48-ECA8-40B3-55EB587ED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1EB1A-9B2C-B8C6-2B19-CC97BD35D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41525-E368-0044-F488-AD148E064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A141C-092B-5B2B-4C82-E98FC7C9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E026-8F2F-7848-A150-99B000271B58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BAE27-2752-D981-3643-7CED7BF2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65512-6547-3D9F-4D35-98ED338A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3AD312-2FE2-EDBD-8F35-3553A25E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321D4-57AE-81E1-887F-1DD7F91A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3458D-1709-EFC7-98E0-2633AD980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0B35-ACD9-3441-9CF6-5CDA9335A4F3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4BE52-25A5-0A00-275B-EA52117A1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689B7-EEAC-2EE7-A512-ED2D2267B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C6B0-6BDF-4D46-85B5-371F4BE0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Xm-gdwYQL8?feature=oembed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gQVjegXrVE?feature=oembed" TargetMode="Externa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aotnIpI5dY?feature=oembed" TargetMode="Externa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graduation gown and cap posing for a picture&#10;&#10;Description automatically generated">
            <a:extLst>
              <a:ext uri="{FF2B5EF4-FFF2-40B4-BE49-F238E27FC236}">
                <a16:creationId xmlns:a16="http://schemas.microsoft.com/office/drawing/2014/main" id="{7D1365A4-67F6-0AFE-6AE5-35AB8BA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5549" r="10" b="-15549"/>
          <a:stretch/>
        </p:blipFill>
        <p:spPr>
          <a:xfrm>
            <a:off x="-1240" y="0"/>
            <a:ext cx="12193240" cy="81263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E4A45E-9646-F46F-96B2-CD55E1965A54}"/>
              </a:ext>
            </a:extLst>
          </p:cNvPr>
          <p:cNvSpPr txBox="1">
            <a:spLocks/>
          </p:cNvSpPr>
          <p:nvPr/>
        </p:nvSpPr>
        <p:spPr>
          <a:xfrm>
            <a:off x="1524000" y="4934017"/>
            <a:ext cx="9144000" cy="535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300" dirty="0">
                <a:solidFill>
                  <a:schemeClr val="bg1"/>
                </a:solidFill>
                <a:latin typeface="Asap" pitchFamily="2" charset="0"/>
                <a:ea typeface="Cambria" panose="02040503050406030204" pitchFamily="18" charset="0"/>
              </a:rPr>
              <a:t>P.E.O. CHAPTER PRESENTATION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331A42-FCBD-97B7-9783-9F281F5B5A91}"/>
              </a:ext>
            </a:extLst>
          </p:cNvPr>
          <p:cNvSpPr txBox="1">
            <a:spLocks/>
          </p:cNvSpPr>
          <p:nvPr/>
        </p:nvSpPr>
        <p:spPr>
          <a:xfrm>
            <a:off x="1524000" y="5470015"/>
            <a:ext cx="9144000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Cottey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College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2F23D66-770D-B448-9BF9-4D4D03BF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86" y="5622768"/>
            <a:ext cx="1202814" cy="9161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3F775-7E71-1410-6405-9E34F94D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41" y="3704784"/>
            <a:ext cx="11618259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KEY DIFFERENTIATOR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International Experience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C80B1A-2088-2DEB-B6AF-0E583FEB0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8E6B4-48B6-228B-E4EA-A1436AAC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0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ADB1-56D0-19A1-EF8C-910F463DC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41" y="425082"/>
            <a:ext cx="5285870" cy="483590"/>
          </a:xfrm>
        </p:spPr>
        <p:txBody>
          <a:bodyPr>
            <a:norm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OVERVIEW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1BD52A-A126-41DC-A1C3-3DC22644E945}"/>
              </a:ext>
            </a:extLst>
          </p:cNvPr>
          <p:cNvSpPr txBox="1">
            <a:spLocks/>
          </p:cNvSpPr>
          <p:nvPr/>
        </p:nvSpPr>
        <p:spPr>
          <a:xfrm>
            <a:off x="66432" y="666877"/>
            <a:ext cx="6029568" cy="2068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One week experience internationally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Program began in 2000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pays for airfare, hotel, and some meals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Some past destinations include: London, Paris, Florence, Rome, Vienna, Dublin, and Madrid.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6B0AE0-A4B0-3BB6-2B24-EC2D55FEE3FF}"/>
              </a:ext>
            </a:extLst>
          </p:cNvPr>
          <p:cNvSpPr txBox="1">
            <a:spLocks/>
          </p:cNvSpPr>
          <p:nvPr/>
        </p:nvSpPr>
        <p:spPr>
          <a:xfrm>
            <a:off x="66431" y="2871446"/>
            <a:ext cx="5285870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STEP INTO THE WORLD CLASS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63F3EA-1223-55D8-5881-1E6A7FB5D8F5}"/>
              </a:ext>
            </a:extLst>
          </p:cNvPr>
          <p:cNvSpPr txBox="1">
            <a:spLocks/>
          </p:cNvSpPr>
          <p:nvPr/>
        </p:nvSpPr>
        <p:spPr>
          <a:xfrm>
            <a:off x="-397913" y="3775716"/>
            <a:ext cx="6305177" cy="2657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student respects diversity, is attentive to cultural context, and demonstrates ethical reasoning and action. 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Prior to departure, students learn about the similarities and differences between the destination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and the United States in the areas of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olitics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conomy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C214F-41FE-261C-6AF0-F8936806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group of women posing for a picture in front of a building&#10;&#10;Description automatically generated">
            <a:extLst>
              <a:ext uri="{FF2B5EF4-FFF2-40B4-BE49-F238E27FC236}">
                <a16:creationId xmlns:a16="http://schemas.microsoft.com/office/drawing/2014/main" id="{BC2C6F2D-46E1-5014-265D-464F4CC84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t="422" r="12433" b="7535"/>
          <a:stretch/>
        </p:blipFill>
        <p:spPr>
          <a:xfrm>
            <a:off x="6096000" y="510303"/>
            <a:ext cx="6029569" cy="58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1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descr="International Experience - Dublin 2024">
            <a:hlinkClick r:id="" action="ppaction://media"/>
            <a:extLst>
              <a:ext uri="{FF2B5EF4-FFF2-40B4-BE49-F238E27FC236}">
                <a16:creationId xmlns:a16="http://schemas.microsoft.com/office/drawing/2014/main" id="{4C4A5068-A84D-CF90-D19B-ACDF679C77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42DB-2FCF-BF9E-B590-6C0D9D36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0D1C6B0-6BDF-4D46-85B5-371F4BE05AA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704784"/>
            <a:ext cx="11618258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CAMPUS EXPERIENCE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Student Life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CC5B3D-4730-5276-39C2-F559D7C78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42DB-2FCF-BF9E-B590-6C0D9D36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7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891987" y="3903632"/>
            <a:ext cx="3896581" cy="23570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More than 25 clubs and student organizations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D5779-E7B9-3CC7-6E5F-3BA315DF94B3}"/>
              </a:ext>
            </a:extLst>
          </p:cNvPr>
          <p:cNvSpPr txBox="1">
            <a:spLocks/>
          </p:cNvSpPr>
          <p:nvPr/>
        </p:nvSpPr>
        <p:spPr>
          <a:xfrm>
            <a:off x="5244589" y="4516064"/>
            <a:ext cx="6055423" cy="17445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60000"/>
              </a:lnSpc>
            </a:pPr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INCLUDING:</a:t>
            </a:r>
          </a:p>
          <a:p>
            <a:pPr algn="l">
              <a:lnSpc>
                <a:spcPct val="160000"/>
              </a:lnSpc>
            </a:pPr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ART CLUB</a:t>
            </a:r>
          </a:p>
          <a:p>
            <a:pPr algn="l">
              <a:lnSpc>
                <a:spcPct val="160000"/>
              </a:lnSpc>
            </a:pPr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BAKING CLUB</a:t>
            </a:r>
          </a:p>
          <a:p>
            <a:pPr algn="l">
              <a:lnSpc>
                <a:spcPct val="160000"/>
              </a:lnSpc>
            </a:pPr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BOARD GAME CLUB</a:t>
            </a:r>
          </a:p>
          <a:p>
            <a:pPr algn="l">
              <a:lnSpc>
                <a:spcPct val="160000"/>
              </a:lnSpc>
            </a:pPr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STUDENTS AGAINST A VANISHING ENVIRONMENT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FDF6B1-E354-785C-95FE-170D4BFF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Two women holding buckets of sticks&#10;&#10;Description automatically generated">
            <a:extLst>
              <a:ext uri="{FF2B5EF4-FFF2-40B4-BE49-F238E27FC236}">
                <a16:creationId xmlns:a16="http://schemas.microsoft.com/office/drawing/2014/main" id="{D771BF00-3221-B727-8C48-2E97D72A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1" r="11753"/>
          <a:stretch/>
        </p:blipFill>
        <p:spPr>
          <a:xfrm>
            <a:off x="3370873" y="282948"/>
            <a:ext cx="5450254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84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1363580" y="4975646"/>
            <a:ext cx="2272318" cy="77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Suite Life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D5779-E7B9-3CC7-6E5F-3BA315DF94B3}"/>
              </a:ext>
            </a:extLst>
          </p:cNvPr>
          <p:cNvSpPr txBox="1">
            <a:spLocks/>
          </p:cNvSpPr>
          <p:nvPr/>
        </p:nvSpPr>
        <p:spPr>
          <a:xfrm>
            <a:off x="4366283" y="4420405"/>
            <a:ext cx="6967463" cy="20934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8-14 STUDENTS IN A SUITE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LIVING AREA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KITCHEN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MULTI-UNIT BATHROOM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BEDROOMS (SINGLE AND DOUBLE)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/>
                <a:ea typeface="Cambria"/>
              </a:rPr>
              <a:t>SHARED LIVING SPACES ARE CLEANED BY COTTEY STAFF</a:t>
            </a:r>
          </a:p>
        </p:txBody>
      </p:sp>
      <p:pic>
        <p:nvPicPr>
          <p:cNvPr id="4" name="Picture 3" descr="A person sitting on a couch reading a book&#10;&#10;Description automatically generated with low confidence">
            <a:extLst>
              <a:ext uri="{FF2B5EF4-FFF2-40B4-BE49-F238E27FC236}">
                <a16:creationId xmlns:a16="http://schemas.microsoft.com/office/drawing/2014/main" id="{2953533F-FDA7-CF1D-92DA-33CB822D2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32099" r="428" b="18295"/>
          <a:stretch/>
        </p:blipFill>
        <p:spPr>
          <a:xfrm>
            <a:off x="276726" y="280043"/>
            <a:ext cx="11634536" cy="3867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E720B7-FEFB-76AE-AAA8-5DDAF398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1002631" y="4783140"/>
            <a:ext cx="3002703" cy="943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Campus Life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D5779-E7B9-3CC7-6E5F-3BA315DF94B3}"/>
              </a:ext>
            </a:extLst>
          </p:cNvPr>
          <p:cNvSpPr txBox="1">
            <a:spLocks/>
          </p:cNvSpPr>
          <p:nvPr/>
        </p:nvSpPr>
        <p:spPr>
          <a:xfrm>
            <a:off x="4366283" y="4867361"/>
            <a:ext cx="6967463" cy="1103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CAMPUS ACTIVITIES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EVENTS</a:t>
            </a:r>
          </a:p>
          <a:p>
            <a:pPr algn="l">
              <a:lnSpc>
                <a:spcPct val="150000"/>
              </a:lnSpc>
            </a:pPr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PROGRAMS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FB2F7-5A5A-A767-C531-C92425EF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6E9A5B00-254C-ADD9-3E6A-107F1A3D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3977" r="-3390" b="42391"/>
          <a:stretch/>
        </p:blipFill>
        <p:spPr>
          <a:xfrm>
            <a:off x="77614" y="444501"/>
            <a:ext cx="1211438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704784"/>
            <a:ext cx="11582400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PREPARATION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582400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Career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42CB3A-0351-068B-B3C8-A061A009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752E5-D990-68D4-6DB0-BBECFCCB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6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138C4CE-07E4-3F57-BC65-4FDD092467F5}"/>
              </a:ext>
            </a:extLst>
          </p:cNvPr>
          <p:cNvSpPr txBox="1">
            <a:spLocks/>
          </p:cNvSpPr>
          <p:nvPr/>
        </p:nvSpPr>
        <p:spPr>
          <a:xfrm>
            <a:off x="1279797" y="1114135"/>
            <a:ext cx="3544473" cy="72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LEADERSHIP AND GLOBAL AWARENESS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3E10DB2-73EB-5A5E-3D34-48BFD7C26852}"/>
              </a:ext>
            </a:extLst>
          </p:cNvPr>
          <p:cNvSpPr txBox="1">
            <a:spLocks/>
          </p:cNvSpPr>
          <p:nvPr/>
        </p:nvSpPr>
        <p:spPr>
          <a:xfrm>
            <a:off x="332517" y="4426607"/>
            <a:ext cx="5507741" cy="1353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Serenbetz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Institute issues grant awards to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College students and faculty to enhance learning through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summer leadership internships, undergraduate research grants, leadership immersions,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other leadership programming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8E79FE-2976-353D-76AC-B610E281A9F0}"/>
              </a:ext>
            </a:extLst>
          </p:cNvPr>
          <p:cNvSpPr txBox="1">
            <a:spLocks/>
          </p:cNvSpPr>
          <p:nvPr/>
        </p:nvSpPr>
        <p:spPr>
          <a:xfrm>
            <a:off x="332517" y="2424311"/>
            <a:ext cx="5165754" cy="1353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Serenbetz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Institute for Women’s Leadership, Social Responsibility, and Global Awareness was established in the fall of 2010 to support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College’s mission to educate women so they may realize their full potential as “learners, leaders, and citizens.”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7B656-D771-BAAF-3203-49FCE796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36E3BFFA-E1EB-B17B-A901-BF32CE3A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421" y="1210693"/>
            <a:ext cx="6612938" cy="44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715" y="3994171"/>
            <a:ext cx="5457436" cy="483590"/>
          </a:xfrm>
        </p:spPr>
        <p:txBody>
          <a:bodyPr>
            <a:normAutofit/>
          </a:bodyPr>
          <a:lstStyle/>
          <a:p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INTERNSHIPS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38C4CE-07E4-3F57-BC65-4FDD092467F5}"/>
              </a:ext>
            </a:extLst>
          </p:cNvPr>
          <p:cNvSpPr txBox="1">
            <a:spLocks/>
          </p:cNvSpPr>
          <p:nvPr/>
        </p:nvSpPr>
        <p:spPr>
          <a:xfrm>
            <a:off x="6140543" y="3994171"/>
            <a:ext cx="5507742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CAREER SERVICES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3E10DB2-73EB-5A5E-3D34-48BFD7C26852}"/>
              </a:ext>
            </a:extLst>
          </p:cNvPr>
          <p:cNvSpPr txBox="1">
            <a:spLocks/>
          </p:cNvSpPr>
          <p:nvPr/>
        </p:nvSpPr>
        <p:spPr>
          <a:xfrm>
            <a:off x="6165696" y="4477761"/>
            <a:ext cx="5507741" cy="309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Mock Interview Process and Job Search Assistance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B0EED6-CD5F-C718-5AEE-4D2FB543751B}"/>
              </a:ext>
            </a:extLst>
          </p:cNvPr>
          <p:cNvSpPr txBox="1">
            <a:spLocks/>
          </p:cNvSpPr>
          <p:nvPr/>
        </p:nvSpPr>
        <p:spPr>
          <a:xfrm>
            <a:off x="443041" y="4477761"/>
            <a:ext cx="5507741" cy="2243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Approximately 25% of students complete an internship each year.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Previous Internships Include:</a:t>
            </a: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Urgent Orthopedic Specialists; Texas</a:t>
            </a:r>
            <a:endParaRPr lang="en-US" sz="1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Minidoka National Historic Site; Idaho</a:t>
            </a:r>
            <a:endParaRPr lang="en-US" sz="1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EGE University - Science/Biology Dept; Turkey</a:t>
            </a: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Coroner's/Medical Examiner's Office; Nevada</a:t>
            </a: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Greater Kansas City Sports Commission; Missouri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9BEF0D-86CD-C72F-16CD-9D4CBE84BD50}"/>
              </a:ext>
            </a:extLst>
          </p:cNvPr>
          <p:cNvSpPr txBox="1">
            <a:spLocks/>
          </p:cNvSpPr>
          <p:nvPr/>
        </p:nvSpPr>
        <p:spPr>
          <a:xfrm>
            <a:off x="3367282" y="112976"/>
            <a:ext cx="5457436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300" dirty="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CAREER PREPARATION</a:t>
            </a:r>
          </a:p>
        </p:txBody>
      </p:sp>
      <p:pic>
        <p:nvPicPr>
          <p:cNvPr id="10" name="Picture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83A7FF6-42F3-E54C-3E9A-B5B0F06AB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12228"/>
          <a:stretch/>
        </p:blipFill>
        <p:spPr>
          <a:xfrm>
            <a:off x="493410" y="902475"/>
            <a:ext cx="5507741" cy="3094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29B602-AAF1-F87D-B097-F84688782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>
          <a:xfrm>
            <a:off x="6190847" y="899279"/>
            <a:ext cx="5507742" cy="3094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278E8-E8B3-8613-BF8B-91C4C066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5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37971"/>
            <a:ext cx="9144000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OF COTTEY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18609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Founding Story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FB120A-4C0E-73EA-B084-F2C7DFBEB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E39EB-0974-96E8-A183-E8C8C455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41" y="3704784"/>
            <a:ext cx="11618259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HOW CAN P.E.O. MEMBERS HELP?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Supporting Cottey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7F9A95-40BF-FACC-EE04-60D0794C7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6F1D-CA8D-4459-0064-9C26A04C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8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6E3FAD-F571-886C-FF3B-B674F759AE42}"/>
              </a:ext>
            </a:extLst>
          </p:cNvPr>
          <p:cNvSpPr/>
          <p:nvPr/>
        </p:nvSpPr>
        <p:spPr>
          <a:xfrm>
            <a:off x="213285" y="191678"/>
            <a:ext cx="11765429" cy="6474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oster with a city landscape&#10;&#10;Description automatically generated">
            <a:extLst>
              <a:ext uri="{FF2B5EF4-FFF2-40B4-BE49-F238E27FC236}">
                <a16:creationId xmlns:a16="http://schemas.microsoft.com/office/drawing/2014/main" id="{197A777D-1D25-2A9A-3579-A5FCE4B0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4" y="341218"/>
            <a:ext cx="9544050" cy="61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88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ottey Travel Program">
            <a:hlinkClick r:id="" action="ppaction://media"/>
            <a:extLst>
              <a:ext uri="{FF2B5EF4-FFF2-40B4-BE49-F238E27FC236}">
                <a16:creationId xmlns:a16="http://schemas.microsoft.com/office/drawing/2014/main" id="{A61A8E46-847D-E6B9-B8AA-6EACD27332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42DB-2FCF-BF9E-B590-6C0D9D36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0D1C6B0-6BDF-4D46-85B5-371F4BE05AA9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612DA7C-F512-DF02-6B08-BE324348A86D}"/>
              </a:ext>
            </a:extLst>
          </p:cNvPr>
          <p:cNvSpPr>
            <a:spLocks/>
          </p:cNvSpPr>
          <p:nvPr/>
        </p:nvSpPr>
        <p:spPr>
          <a:xfrm>
            <a:off x="6096000" y="3081481"/>
            <a:ext cx="5768926" cy="3507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B71FED-4FC5-7490-A6D0-5897D6736C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7074" y="269045"/>
            <a:ext cx="5768926" cy="6319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540961-A040-E698-B57F-FCE305B2BECE}"/>
              </a:ext>
            </a:extLst>
          </p:cNvPr>
          <p:cNvSpPr txBox="1">
            <a:spLocks/>
          </p:cNvSpPr>
          <p:nvPr/>
        </p:nvSpPr>
        <p:spPr>
          <a:xfrm>
            <a:off x="775607" y="654411"/>
            <a:ext cx="4158215" cy="79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Referrals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5A6C9-671E-1D45-609E-E6EB6C472314}"/>
              </a:ext>
            </a:extLst>
          </p:cNvPr>
          <p:cNvSpPr txBox="1">
            <a:spLocks/>
          </p:cNvSpPr>
          <p:nvPr/>
        </p:nvSpPr>
        <p:spPr>
          <a:xfrm>
            <a:off x="6544533" y="654411"/>
            <a:ext cx="3444571" cy="79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Visiting Cottey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6E6671-63E0-E31B-B2CD-8064E647A977}"/>
              </a:ext>
            </a:extLst>
          </p:cNvPr>
          <p:cNvSpPr txBox="1">
            <a:spLocks/>
          </p:cNvSpPr>
          <p:nvPr/>
        </p:nvSpPr>
        <p:spPr>
          <a:xfrm>
            <a:off x="327074" y="1150755"/>
            <a:ext cx="5502226" cy="1444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you or someone in your sphere of influence have a student in high school?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Talk about Cottey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18A7CE-9295-A010-550E-3926646F13EF}"/>
              </a:ext>
            </a:extLst>
          </p:cNvPr>
          <p:cNvSpPr txBox="1">
            <a:spLocks/>
          </p:cNvSpPr>
          <p:nvPr/>
        </p:nvSpPr>
        <p:spPr>
          <a:xfrm>
            <a:off x="6075813" y="1781238"/>
            <a:ext cx="3444571" cy="10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P.E.O. Visit Day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Vacation College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Individual Tours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71B124-6662-7D0B-F80D-75354A7D3178}"/>
              </a:ext>
            </a:extLst>
          </p:cNvPr>
          <p:cNvSpPr txBox="1">
            <a:spLocks/>
          </p:cNvSpPr>
          <p:nvPr/>
        </p:nvSpPr>
        <p:spPr>
          <a:xfrm>
            <a:off x="751421" y="3081481"/>
            <a:ext cx="4587198" cy="79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Supporting Students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42894E-8A64-AF13-38C1-36CB62FD7C66}"/>
              </a:ext>
            </a:extLst>
          </p:cNvPr>
          <p:cNvSpPr txBox="1">
            <a:spLocks/>
          </p:cNvSpPr>
          <p:nvPr/>
        </p:nvSpPr>
        <p:spPr>
          <a:xfrm>
            <a:off x="327074" y="3623468"/>
            <a:ext cx="6226934" cy="23691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“Support a Suite” and “Support a Student”</a:t>
            </a:r>
            <a:b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programs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Cottey Cash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Finals Week Care Packages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Cakes for Cottey</a:t>
            </a:r>
          </a:p>
        </p:txBody>
      </p:sp>
      <p:pic>
        <p:nvPicPr>
          <p:cNvPr id="9" name="Picture 8" descr="A group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45158C2A-FA83-50A7-195D-B0973F41A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8" t="12989" r="14264" b="35867"/>
          <a:stretch/>
        </p:blipFill>
        <p:spPr>
          <a:xfrm>
            <a:off x="6095999" y="3081482"/>
            <a:ext cx="5768926" cy="35074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BEFFCD-FFA7-C4EE-5D6C-621C7FF02610}"/>
              </a:ext>
            </a:extLst>
          </p:cNvPr>
          <p:cNvSpPr txBox="1">
            <a:spLocks/>
          </p:cNvSpPr>
          <p:nvPr/>
        </p:nvSpPr>
        <p:spPr>
          <a:xfrm>
            <a:off x="6096000" y="4755458"/>
            <a:ext cx="5768925" cy="953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pc="300">
                <a:solidFill>
                  <a:schemeClr val="bg1"/>
                </a:solidFill>
                <a:latin typeface="Asap" pitchFamily="2" charset="0"/>
                <a:ea typeface="Cambria" panose="02040503050406030204" pitchFamily="18" charset="0"/>
              </a:rPr>
              <a:t>COTTEY.EDU/PEO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39A9D-C801-6B1C-775C-E1612E02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Cottey from a Student's Perspective">
            <a:hlinkClick r:id="" action="ppaction://media"/>
            <a:extLst>
              <a:ext uri="{FF2B5EF4-FFF2-40B4-BE49-F238E27FC236}">
                <a16:creationId xmlns:a16="http://schemas.microsoft.com/office/drawing/2014/main" id="{C3621846-066B-E8DA-615D-272556B71E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42DB-2FCF-BF9E-B590-6C0D9D36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0D1C6B0-6BDF-4D46-85B5-371F4BE05AA9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women holding up white signs&#10;&#10;Description automatically generated">
            <a:extLst>
              <a:ext uri="{FF2B5EF4-FFF2-40B4-BE49-F238E27FC236}">
                <a16:creationId xmlns:a16="http://schemas.microsoft.com/office/drawing/2014/main" id="{69ECEF25-CFE6-851A-A4E2-E7F0D9C18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2" b="9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2F23D66-770D-B448-9BF9-4D4D03BF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160945"/>
            <a:ext cx="1202814" cy="916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84CF6-74D3-1A26-13C2-C027AF71B723}"/>
              </a:ext>
            </a:extLst>
          </p:cNvPr>
          <p:cNvSpPr txBox="1"/>
          <p:nvPr/>
        </p:nvSpPr>
        <p:spPr>
          <a:xfrm rot="-120000">
            <a:off x="1548581" y="3846872"/>
            <a:ext cx="3810000" cy="160653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>
                <a:solidFill>
                  <a:schemeClr val="accent1">
                    <a:lumMod val="50000"/>
                  </a:schemeClr>
                </a:solidFill>
                <a:latin typeface="Fairwater Script"/>
                <a:cs typeface="Calibri"/>
              </a:rPr>
              <a:t>Thank</a:t>
            </a:r>
            <a:endParaRPr lang="en-US" sz="9600" b="1">
              <a:solidFill>
                <a:schemeClr val="accent1">
                  <a:lumMod val="50000"/>
                </a:schemeClr>
              </a:solidFill>
              <a:latin typeface="Fairwater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A0BC0-0945-AC5F-0069-6EE0814F8856}"/>
              </a:ext>
            </a:extLst>
          </p:cNvPr>
          <p:cNvSpPr txBox="1"/>
          <p:nvPr/>
        </p:nvSpPr>
        <p:spPr>
          <a:xfrm rot="-240000">
            <a:off x="7054644" y="3809998"/>
            <a:ext cx="42278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>
                <a:solidFill>
                  <a:schemeClr val="accent1">
                    <a:lumMod val="50000"/>
                  </a:schemeClr>
                </a:solidFill>
                <a:latin typeface="Fairwater Script"/>
                <a:cs typeface="Calibri"/>
              </a:rPr>
              <a:t>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FDE72-3504-6CF1-4CC1-A83C295E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85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799" y="484094"/>
            <a:ext cx="7642411" cy="483590"/>
          </a:xfrm>
        </p:spPr>
        <p:txBody>
          <a:bodyPr>
            <a:normAutofit/>
          </a:bodyPr>
          <a:lstStyle/>
          <a:p>
            <a:pPr algn="l"/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FOUNDED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663389" y="3914251"/>
            <a:ext cx="2738718" cy="23570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Virginia</a:t>
            </a:r>
          </a:p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Alice</a:t>
            </a:r>
          </a:p>
          <a:p>
            <a:pPr algn="l">
              <a:lnSpc>
                <a:spcPct val="100000"/>
              </a:lnSpc>
            </a:pP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Cottey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05BC17-8872-8BC1-C226-1E788DE91FC1}"/>
              </a:ext>
            </a:extLst>
          </p:cNvPr>
          <p:cNvSpPr txBox="1">
            <a:spLocks/>
          </p:cNvSpPr>
          <p:nvPr/>
        </p:nvSpPr>
        <p:spPr>
          <a:xfrm>
            <a:off x="4114798" y="1762168"/>
            <a:ext cx="7642411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EQUALITY IN EDUCATION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3CC3-60F4-8EC1-BAB9-85A6722A1573}"/>
              </a:ext>
            </a:extLst>
          </p:cNvPr>
          <p:cNvSpPr txBox="1">
            <a:spLocks/>
          </p:cNvSpPr>
          <p:nvPr/>
        </p:nvSpPr>
        <p:spPr>
          <a:xfrm>
            <a:off x="4114798" y="3010480"/>
            <a:ext cx="7642411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STARTING HER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693D92-6345-C4DD-7A96-D73B5BF7FEFD}"/>
              </a:ext>
            </a:extLst>
          </p:cNvPr>
          <p:cNvSpPr txBox="1">
            <a:spLocks/>
          </p:cNvSpPr>
          <p:nvPr/>
        </p:nvSpPr>
        <p:spPr>
          <a:xfrm>
            <a:off x="4114797" y="4839181"/>
            <a:ext cx="7642411" cy="483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A SPECIAL GIFT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540961-A040-E698-B57F-FCE305B2BECE}"/>
              </a:ext>
            </a:extLst>
          </p:cNvPr>
          <p:cNvSpPr txBox="1">
            <a:spLocks/>
          </p:cNvSpPr>
          <p:nvPr/>
        </p:nvSpPr>
        <p:spPr>
          <a:xfrm>
            <a:off x="4114797" y="359798"/>
            <a:ext cx="7413814" cy="936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Virginia Alice Cottey in 1884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A7B7C0-F3DD-881F-1027-961FA63D8258}"/>
              </a:ext>
            </a:extLst>
          </p:cNvPr>
          <p:cNvSpPr txBox="1">
            <a:spLocks/>
          </p:cNvSpPr>
          <p:nvPr/>
        </p:nvSpPr>
        <p:spPr>
          <a:xfrm>
            <a:off x="3886198" y="1638376"/>
            <a:ext cx="7413814" cy="936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Women deserve the same quality of education as men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D2D283-1EF1-06DC-9E5E-C53D028D5AA2}"/>
              </a:ext>
            </a:extLst>
          </p:cNvPr>
          <p:cNvSpPr txBox="1">
            <a:spLocks/>
          </p:cNvSpPr>
          <p:nvPr/>
        </p:nvSpPr>
        <p:spPr>
          <a:xfrm>
            <a:off x="3886198" y="3487722"/>
            <a:ext cx="7413814" cy="9369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Virginia Alice took her savings of $3,000 and contacted Methodist ministers around Missouri. Finally a reverend in Nevada, MO agreed to donate the land for the school to be built.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E7F2C0-D51A-E74F-717D-B1974BB8F46F}"/>
              </a:ext>
            </a:extLst>
          </p:cNvPr>
          <p:cNvSpPr txBox="1">
            <a:spLocks/>
          </p:cNvSpPr>
          <p:nvPr/>
        </p:nvSpPr>
        <p:spPr>
          <a:xfrm>
            <a:off x="3886198" y="5092757"/>
            <a:ext cx="7413814" cy="936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In 1927, she gifted the school to the P.E.O. 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Times New Roman"/>
              </a:rPr>
              <a:t>Sisterhood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 to take care of the college moving forward.</a:t>
            </a:r>
          </a:p>
        </p:txBody>
      </p:sp>
      <p:pic>
        <p:nvPicPr>
          <p:cNvPr id="13" name="Picture 12" descr="A picture containing text, clothing, person, suit&#10;&#10;Description automatically generated">
            <a:extLst>
              <a:ext uri="{FF2B5EF4-FFF2-40B4-BE49-F238E27FC236}">
                <a16:creationId xmlns:a16="http://schemas.microsoft.com/office/drawing/2014/main" id="{7A72743F-7EF8-DEEF-9938-1BD92AA80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805360"/>
            <a:ext cx="2738717" cy="365447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C2C45B-20CA-FDF1-33BE-8F88A5DE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2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304800" y="2669094"/>
            <a:ext cx="11582400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Cottey Today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1E1A644-FDFC-FE3D-B0D9-C05782E08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75433-6E59-76AA-DA36-A17F24BD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1BD52A-A126-41DC-A1C3-3DC22644E945}"/>
              </a:ext>
            </a:extLst>
          </p:cNvPr>
          <p:cNvSpPr txBox="1">
            <a:spLocks/>
          </p:cNvSpPr>
          <p:nvPr/>
        </p:nvSpPr>
        <p:spPr>
          <a:xfrm>
            <a:off x="394859" y="680013"/>
            <a:ext cx="7233271" cy="4310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Enrollment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Arial"/>
              </a:rPr>
              <a:t>261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 students (fall 2024)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Student body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38 states represented and 16 countries (fall 2024)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Alumnae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Times New Roman"/>
              </a:rPr>
              <a:t>10,600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+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Campus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15 buildings on 12 city blocks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Student/Faculty Ratio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7:1</a:t>
            </a: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Athletics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: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Times New Roman"/>
              </a:rPr>
              <a:t>12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 scholarship sports offered</a:t>
            </a: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Times New Roman"/>
              </a:rPr>
              <a:t>Ranked as a Top 10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Best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Times New Roman"/>
              </a:rPr>
              <a:t>Midwest Regional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ambria"/>
                <a:ea typeface="Cambria"/>
                <a:cs typeface="Times New Roman"/>
              </a:rPr>
              <a:t>College for 8 consecutive years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 by </a:t>
            </a:r>
            <a:r>
              <a:rPr lang="en-US" sz="2400" i="1" dirty="0">
                <a:solidFill>
                  <a:schemeClr val="bg2">
                    <a:lumMod val="25000"/>
                  </a:schemeClr>
                </a:solidFill>
                <a:effectLst/>
                <a:latin typeface="Cambria"/>
                <a:ea typeface="Cambria"/>
                <a:cs typeface="Times New Roman"/>
              </a:rPr>
              <a:t>U.S. News and World Report.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Cambria"/>
              <a:ea typeface="Cambria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1E33A-F711-2BFC-F788-411A9C20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building with a tower&#10;&#10;Description automatically generated">
            <a:extLst>
              <a:ext uri="{FF2B5EF4-FFF2-40B4-BE49-F238E27FC236}">
                <a16:creationId xmlns:a16="http://schemas.microsoft.com/office/drawing/2014/main" id="{71081E79-C9A2-8B12-97D4-6BF03066F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4" t="-248" r="13129" b="219"/>
          <a:stretch/>
        </p:blipFill>
        <p:spPr>
          <a:xfrm>
            <a:off x="7873493" y="921634"/>
            <a:ext cx="4111967" cy="50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7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EC460-53F8-BA49-21CE-57DA5718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41" y="3704784"/>
            <a:ext cx="11618259" cy="349504"/>
          </a:xfrm>
        </p:spPr>
        <p:txBody>
          <a:bodyPr>
            <a:normAutofit/>
          </a:bodyPr>
          <a:lstStyle/>
          <a:p>
            <a:r>
              <a:rPr lang="en-US" sz="1400" spc="300">
                <a:solidFill>
                  <a:schemeClr val="bg1">
                    <a:lumMod val="50000"/>
                  </a:schemeClr>
                </a:solidFill>
                <a:latin typeface="Asap" pitchFamily="2" charset="0"/>
                <a:ea typeface="Cambria" panose="02040503050406030204" pitchFamily="18" charset="0"/>
              </a:rPr>
              <a:t>OF ATTENDING COTTEY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Cost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9EBC7E-673B-514F-C883-042278D46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885F-0EE6-471C-5692-33970A92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B71FED-4FC5-7490-A6D0-5897D6736C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7074" y="269045"/>
            <a:ext cx="5768926" cy="6319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540961-A040-E698-B57F-FCE305B2BECE}"/>
              </a:ext>
            </a:extLst>
          </p:cNvPr>
          <p:cNvSpPr txBox="1">
            <a:spLocks/>
          </p:cNvSpPr>
          <p:nvPr/>
        </p:nvSpPr>
        <p:spPr>
          <a:xfrm>
            <a:off x="1341358" y="3332745"/>
            <a:ext cx="3444571" cy="1576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 students received financial aid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730E17-0823-4744-FD5E-1F99098BF156}"/>
              </a:ext>
            </a:extLst>
          </p:cNvPr>
          <p:cNvSpPr txBox="1">
            <a:spLocks/>
          </p:cNvSpPr>
          <p:nvPr/>
        </p:nvSpPr>
        <p:spPr>
          <a:xfrm>
            <a:off x="992879" y="1511967"/>
            <a:ext cx="4141528" cy="1917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002060"/>
                </a:solidFill>
                <a:latin typeface="Cambria"/>
                <a:ea typeface="Cambria"/>
                <a:cs typeface="Times New Roman"/>
              </a:rPr>
              <a:t>100%</a:t>
            </a:r>
            <a:endParaRPr lang="en-US" sz="11500" dirty="0">
              <a:solidFill>
                <a:srgbClr val="002060"/>
              </a:solidFill>
              <a:effectLst/>
              <a:latin typeface="Cambria"/>
              <a:ea typeface="Cambria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451AB-0A1C-404B-D39E-D5589D03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3EA3F-F1C4-A642-24B4-A6DE0CD980CE}"/>
              </a:ext>
            </a:extLst>
          </p:cNvPr>
          <p:cNvSpPr txBox="1"/>
          <p:nvPr/>
        </p:nvSpPr>
        <p:spPr>
          <a:xfrm>
            <a:off x="992879" y="5664200"/>
            <a:ext cx="4264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F3F3F"/>
                </a:solidFill>
                <a:effectLst/>
                <a:latin typeface="Cambria" panose="02040503050406030204" pitchFamily="18" charset="0"/>
              </a:rPr>
              <a:t>Aid can include merit-based scholarships, need-based grants, loans or work study.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4C273-E022-D0EE-A0B4-87B365EF0DE0}"/>
              </a:ext>
            </a:extLst>
          </p:cNvPr>
          <p:cNvSpPr txBox="1"/>
          <p:nvPr/>
        </p:nvSpPr>
        <p:spPr>
          <a:xfrm>
            <a:off x="6454726" y="1116266"/>
            <a:ext cx="5410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F3F3F"/>
                </a:solidFill>
                <a:effectLst/>
                <a:latin typeface="Cambria" panose="02040503050406030204" pitchFamily="18" charset="0"/>
              </a:rPr>
              <a:t>Tuition and Fees</a:t>
            </a:r>
          </a:p>
          <a:p>
            <a:pPr algn="ctr"/>
            <a:r>
              <a:rPr lang="en-US" sz="3200" dirty="0">
                <a:solidFill>
                  <a:srgbClr val="3F3F3F"/>
                </a:solidFill>
                <a:latin typeface="Cambria" panose="02040503050406030204" pitchFamily="18" charset="0"/>
              </a:rPr>
              <a:t>2024-2025</a:t>
            </a:r>
            <a:endParaRPr lang="en-US" sz="3200" dirty="0">
              <a:solidFill>
                <a:srgbClr val="3F3F3F"/>
              </a:solidFill>
              <a:effectLst/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4970F53-75D7-54E1-AE32-BF00D21F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/>
          <a:stretch/>
        </p:blipFill>
        <p:spPr>
          <a:xfrm>
            <a:off x="6148691" y="2372562"/>
            <a:ext cx="5914724" cy="271996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66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80E62-6A16-2F97-0E19-EB3E72506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68941"/>
            <a:ext cx="11618259" cy="63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071F5B-0F71-84C4-BA2D-05D817C509DD}"/>
              </a:ext>
            </a:extLst>
          </p:cNvPr>
          <p:cNvSpPr txBox="1">
            <a:spLocks/>
          </p:cNvSpPr>
          <p:nvPr/>
        </p:nvSpPr>
        <p:spPr>
          <a:xfrm>
            <a:off x="268941" y="2685422"/>
            <a:ext cx="11618259" cy="947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Degree Programs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4DA2064-EB24-DEB5-B34D-776BFA00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40" y="5068461"/>
            <a:ext cx="1211319" cy="921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8668A-35C2-8E7F-858D-706C5734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1C6B0-6BDF-4D46-85B5-371F4BE05A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9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0ADB1-56D0-19A1-EF8C-910F463DC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3489" y="166646"/>
            <a:ext cx="5651500" cy="710000"/>
          </a:xfrm>
        </p:spPr>
        <p:txBody>
          <a:bodyPr>
            <a:normAutofit fontScale="90000"/>
          </a:bodyPr>
          <a:lstStyle/>
          <a:p>
            <a:r>
              <a:rPr lang="en-US" sz="2400" spc="3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4-YEAR BACCALAUREATE DEGREE PROGRAMS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1BD52A-A126-41DC-A1C3-3DC22644E945}"/>
              </a:ext>
            </a:extLst>
          </p:cNvPr>
          <p:cNvSpPr txBox="1">
            <a:spLocks/>
          </p:cNvSpPr>
          <p:nvPr/>
        </p:nvSpPr>
        <p:spPr>
          <a:xfrm>
            <a:off x="6730994" y="635000"/>
            <a:ext cx="4981075" cy="5358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women wearing graduation caps and gowns&#10;&#10;Description automatically generated">
            <a:extLst>
              <a:ext uri="{FF2B5EF4-FFF2-40B4-BE49-F238E27FC236}">
                <a16:creationId xmlns:a16="http://schemas.microsoft.com/office/drawing/2014/main" id="{D4935C7C-8980-47E1-DC31-88654AA80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13726" b="14551"/>
          <a:stretch/>
        </p:blipFill>
        <p:spPr>
          <a:xfrm>
            <a:off x="294022" y="1238724"/>
            <a:ext cx="5274335" cy="376641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58020B9-B42A-2594-C863-65B7F88B5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90" y="4145070"/>
            <a:ext cx="1097597" cy="8360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2E0D8-3F75-2EC1-314A-D4199E59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6000" y="7245350"/>
            <a:ext cx="2743200" cy="365125"/>
          </a:xfrm>
        </p:spPr>
        <p:txBody>
          <a:bodyPr/>
          <a:lstStyle/>
          <a:p>
            <a:fld id="{50D1C6B0-6BDF-4D46-85B5-371F4BE05AA9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6A470-A2A6-89D0-46CA-92229CA095EC}"/>
              </a:ext>
            </a:extLst>
          </p:cNvPr>
          <p:cNvSpPr txBox="1"/>
          <p:nvPr/>
        </p:nvSpPr>
        <p:spPr>
          <a:xfrm>
            <a:off x="6096001" y="1028342"/>
            <a:ext cx="5801978" cy="53553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Biology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Business administration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  <a:latin typeface="Cambria" panose="02040503050406030204" pitchFamily="18" charset="0"/>
              </a:rPr>
              <a:t>M</a:t>
            </a:r>
            <a:r>
              <a:rPr lang="en-US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anagement concentration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  <a:latin typeface="Cambria" panose="02040503050406030204" pitchFamily="18" charset="0"/>
              </a:rPr>
              <a:t>I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nternational business concentration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Criminology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Educational studies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Elementary education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English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Environmental studies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Health and biomedical studies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History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International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Organizational leadership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Political science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Psychology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Secondary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  <a:latin typeface="Cambria" panose="02040503050406030204" pitchFamily="18" charset="0"/>
              </a:rPr>
              <a:t>B</a:t>
            </a:r>
            <a:r>
              <a:rPr lang="en-US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English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Mathematics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Biology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Social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Speech/Theatre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Theatre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general concentration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42424"/>
                </a:solidFill>
                <a:latin typeface="Cambria" panose="02040503050406030204" pitchFamily="18" charset="0"/>
              </a:rPr>
              <a:t>s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ocial change concentration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mbria" panose="02040503050406030204" pitchFamily="18" charset="0"/>
              </a:rPr>
              <a:t>Women, gender, and sexuality studies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11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6F7AC6F127E4B9043324970B1104A" ma:contentTypeVersion="15" ma:contentTypeDescription="Create a new document." ma:contentTypeScope="" ma:versionID="05b5d2a8220faec26e378071414598fa">
  <xsd:schema xmlns:xsd="http://www.w3.org/2001/XMLSchema" xmlns:xs="http://www.w3.org/2001/XMLSchema" xmlns:p="http://schemas.microsoft.com/office/2006/metadata/properties" xmlns:ns2="df0585fe-0c55-4d45-bdbc-0a584bd352ee" xmlns:ns3="9faf5c0c-496b-44ca-b7f2-19e22e19c8be" targetNamespace="http://schemas.microsoft.com/office/2006/metadata/properties" ma:root="true" ma:fieldsID="9b35071f007b32cca32ff1c707df345a" ns2:_="" ns3:_="">
    <xsd:import namespace="df0585fe-0c55-4d45-bdbc-0a584bd352ee"/>
    <xsd:import namespace="9faf5c0c-496b-44ca-b7f2-19e22e19c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585fe-0c55-4d45-bdbc-0a584bd352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fa47a1b-d221-4064-8ead-43b1a53733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f5c0c-496b-44ca-b7f2-19e22e19c8b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551f6fa-a702-4151-a538-88c325c070b7}" ma:internalName="TaxCatchAll" ma:showField="CatchAllData" ma:web="9faf5c0c-496b-44ca-b7f2-19e22e19c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af5c0c-496b-44ca-b7f2-19e22e19c8be">
      <UserInfo>
        <DisplayName>Adams, Landon</DisplayName>
        <AccountId>22</AccountId>
        <AccountType/>
      </UserInfo>
    </SharedWithUsers>
    <TaxCatchAll xmlns="9faf5c0c-496b-44ca-b7f2-19e22e19c8be" xsi:nil="true"/>
    <lcf76f155ced4ddcb4097134ff3c332f xmlns="df0585fe-0c55-4d45-bdbc-0a584bd352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B9E827-92A9-47AC-95A0-9B874164CF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CDCD9B-1B63-4D5F-A814-F7ED8AE8CA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585fe-0c55-4d45-bdbc-0a584bd352ee"/>
    <ds:schemaRef ds:uri="9faf5c0c-496b-44ca-b7f2-19e22e19c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710090-954B-4232-9B51-82BBCE3E3B0A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9faf5c0c-496b-44ca-b7f2-19e22e19c8be"/>
    <ds:schemaRef ds:uri="http://schemas.microsoft.com/office/infopath/2007/PartnerControls"/>
    <ds:schemaRef ds:uri="df0585fe-0c55-4d45-bdbc-0a584bd352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2683</Words>
  <Application>Microsoft Macintosh PowerPoint</Application>
  <PresentationFormat>Widescreen</PresentationFormat>
  <Paragraphs>266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Asap</vt:lpstr>
      <vt:lpstr>Asap</vt:lpstr>
      <vt:lpstr>Calibri</vt:lpstr>
      <vt:lpstr>Calibri Light</vt:lpstr>
      <vt:lpstr>Cambria</vt:lpstr>
      <vt:lpstr>Fairwater Script</vt:lpstr>
      <vt:lpstr>Symbol</vt:lpstr>
      <vt:lpstr>Office Theme</vt:lpstr>
      <vt:lpstr>PowerPoint Presentation</vt:lpstr>
      <vt:lpstr>OF COTTEY</vt:lpstr>
      <vt:lpstr>FOUNDED</vt:lpstr>
      <vt:lpstr>PowerPoint Presentation</vt:lpstr>
      <vt:lpstr>PowerPoint Presentation</vt:lpstr>
      <vt:lpstr>OF ATTENDING COTTEY</vt:lpstr>
      <vt:lpstr>PowerPoint Presentation</vt:lpstr>
      <vt:lpstr>PowerPoint Presentation</vt:lpstr>
      <vt:lpstr>4-YEAR BACCALAUREATE DEGREE PROGRAMS</vt:lpstr>
      <vt:lpstr>KEY DIFFERENTIATOR</vt:lpstr>
      <vt:lpstr>OVERVIEW</vt:lpstr>
      <vt:lpstr>PowerPoint Presentation</vt:lpstr>
      <vt:lpstr>CAMPUS EXPERIENCE</vt:lpstr>
      <vt:lpstr>PowerPoint Presentation</vt:lpstr>
      <vt:lpstr>PowerPoint Presentation</vt:lpstr>
      <vt:lpstr>PowerPoint Presentation</vt:lpstr>
      <vt:lpstr>PREPARATION</vt:lpstr>
      <vt:lpstr>PowerPoint Presentation</vt:lpstr>
      <vt:lpstr>INTERNSHIPS</vt:lpstr>
      <vt:lpstr>HOW CAN P.E.O. MEMBERS HELP?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Cottey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Taylar Hough</dc:creator>
  <cp:lastModifiedBy>Coffey, Randon</cp:lastModifiedBy>
  <cp:revision>17</cp:revision>
  <dcterms:created xsi:type="dcterms:W3CDTF">2023-02-01T16:42:16Z</dcterms:created>
  <dcterms:modified xsi:type="dcterms:W3CDTF">2024-09-19T20:20:04Z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0x0101007785E43D286A7041A00C83899CDE0E7F</vt:lpwstr>
  </property>
  <property fmtid="{D5CDD505-2E9C-101B-9397-08002B2CF9AE}" pid="3" name="MediaServiceImageTags">
    <vt:lpwstr/>
  </property>
</Properties>
</file>